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62" r:id="rId3"/>
    <p:sldId id="292" r:id="rId4"/>
    <p:sldId id="293" r:id="rId5"/>
    <p:sldId id="294" r:id="rId6"/>
    <p:sldId id="257" r:id="rId7"/>
    <p:sldId id="259" r:id="rId8"/>
    <p:sldId id="278" r:id="rId9"/>
    <p:sldId id="283" r:id="rId10"/>
    <p:sldId id="279" r:id="rId11"/>
    <p:sldId id="284" r:id="rId12"/>
    <p:sldId id="285" r:id="rId13"/>
    <p:sldId id="286" r:id="rId14"/>
    <p:sldId id="287" r:id="rId15"/>
    <p:sldId id="288" r:id="rId16"/>
    <p:sldId id="289" r:id="rId17"/>
    <p:sldId id="290" r:id="rId18"/>
    <p:sldId id="291" r:id="rId19"/>
    <p:sldId id="281" r:id="rId20"/>
    <p:sldId id="282" r:id="rId21"/>
    <p:sldId id="296" r:id="rId22"/>
    <p:sldId id="297" r:id="rId23"/>
    <p:sldId id="298" r:id="rId24"/>
    <p:sldId id="260" r:id="rId25"/>
    <p:sldId id="261" r:id="rId26"/>
    <p:sldId id="299" r:id="rId27"/>
    <p:sldId id="308" r:id="rId28"/>
    <p:sldId id="309" r:id="rId29"/>
    <p:sldId id="263" r:id="rId30"/>
    <p:sldId id="306" r:id="rId31"/>
    <p:sldId id="307" r:id="rId32"/>
    <p:sldId id="273" r:id="rId33"/>
    <p:sldId id="300" r:id="rId34"/>
    <p:sldId id="302" r:id="rId35"/>
    <p:sldId id="303" r:id="rId36"/>
    <p:sldId id="304" r:id="rId37"/>
    <p:sldId id="305" r:id="rId38"/>
    <p:sldId id="301" r:id="rId39"/>
    <p:sldId id="274" r:id="rId40"/>
    <p:sldId id="277" r:id="rId41"/>
    <p:sldId id="275" r:id="rId42"/>
    <p:sldId id="276" r:id="rId43"/>
    <p:sldId id="295" r:id="rId44"/>
    <p:sldId id="264" r:id="rId45"/>
    <p:sldId id="266" r:id="rId46"/>
    <p:sldId id="267" r:id="rId47"/>
    <p:sldId id="268" r:id="rId48"/>
    <p:sldId id="270" r:id="rId49"/>
    <p:sldId id="265" r:id="rId50"/>
    <p:sldId id="271" r:id="rId51"/>
    <p:sldId id="26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B02"/>
    <a:srgbClr val="A6761C"/>
    <a:srgbClr val="DA5E00"/>
    <a:srgbClr val="159D74"/>
    <a:srgbClr val="5DA110"/>
    <a:srgbClr val="7772B6"/>
    <a:srgbClr val="F2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1"/>
    <p:restoredTop sz="67975"/>
  </p:normalViewPr>
  <p:slideViewPr>
    <p:cSldViewPr snapToGrid="0">
      <p:cViewPr>
        <p:scale>
          <a:sx n="110" d="100"/>
          <a:sy n="110" d="100"/>
        </p:scale>
        <p:origin x="960" y="-6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82CECA-4DE0-C640-8E1A-C4F99B3A2B6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26CD4502-E33E-444D-A5C6-4C3129DF3905}">
      <dgm:prSet phldrT="[Text]"/>
      <dgm:spPr/>
      <dgm:t>
        <a:bodyPr/>
        <a:lstStyle/>
        <a:p>
          <a:r>
            <a:rPr lang="en-US" dirty="0"/>
            <a:t>Preprocessing</a:t>
          </a:r>
        </a:p>
      </dgm:t>
    </dgm:pt>
    <dgm:pt modelId="{83418427-6AD5-3F49-A3D2-E3976AFEA79E}" type="parTrans" cxnId="{59E86219-48E9-ED46-A7E4-4FD24187173A}">
      <dgm:prSet/>
      <dgm:spPr/>
      <dgm:t>
        <a:bodyPr/>
        <a:lstStyle/>
        <a:p>
          <a:endParaRPr lang="en-US"/>
        </a:p>
      </dgm:t>
    </dgm:pt>
    <dgm:pt modelId="{836C0F8D-94D0-FD42-AD77-7D41862B63FB}" type="sibTrans" cxnId="{59E86219-48E9-ED46-A7E4-4FD24187173A}">
      <dgm:prSet/>
      <dgm:spPr/>
      <dgm:t>
        <a:bodyPr/>
        <a:lstStyle/>
        <a:p>
          <a:endParaRPr lang="en-US"/>
        </a:p>
      </dgm:t>
    </dgm:pt>
    <dgm:pt modelId="{1E2F65C1-4483-BB4E-9769-22C876A4E23C}">
      <dgm:prSet phldrT="[Text]"/>
      <dgm:spPr/>
      <dgm:t>
        <a:bodyPr/>
        <a:lstStyle/>
        <a:p>
          <a:r>
            <a:rPr lang="en-US" dirty="0"/>
            <a:t>Nonlinear diffusion</a:t>
          </a:r>
        </a:p>
      </dgm:t>
    </dgm:pt>
    <dgm:pt modelId="{71F50B39-7032-4049-853E-E14C6B1DC642}" type="parTrans" cxnId="{C94EA973-CAE2-124B-A7B7-4A5C495308F7}">
      <dgm:prSet/>
      <dgm:spPr/>
      <dgm:t>
        <a:bodyPr/>
        <a:lstStyle/>
        <a:p>
          <a:endParaRPr lang="en-US"/>
        </a:p>
      </dgm:t>
    </dgm:pt>
    <dgm:pt modelId="{8547AB91-560E-2248-9F72-66C17AD00A1B}" type="sibTrans" cxnId="{C94EA973-CAE2-124B-A7B7-4A5C495308F7}">
      <dgm:prSet/>
      <dgm:spPr/>
      <dgm:t>
        <a:bodyPr/>
        <a:lstStyle/>
        <a:p>
          <a:endParaRPr lang="en-US"/>
        </a:p>
      </dgm:t>
    </dgm:pt>
    <dgm:pt modelId="{A137A8F1-4D38-2A4A-BA00-AEB262CFE28E}">
      <dgm:prSet phldrT="[Text]"/>
      <dgm:spPr/>
      <dgm:t>
        <a:bodyPr/>
        <a:lstStyle/>
        <a:p>
          <a:r>
            <a:rPr lang="en-US" dirty="0"/>
            <a:t>Brighten floes</a:t>
          </a:r>
        </a:p>
      </dgm:t>
    </dgm:pt>
    <dgm:pt modelId="{269C5092-0CCC-104D-86CE-3FCF7A85CC7A}" type="parTrans" cxnId="{8E370B97-1777-6D47-AFEF-8219F2FFA6B8}">
      <dgm:prSet/>
      <dgm:spPr/>
      <dgm:t>
        <a:bodyPr/>
        <a:lstStyle/>
        <a:p>
          <a:endParaRPr lang="en-US"/>
        </a:p>
      </dgm:t>
    </dgm:pt>
    <dgm:pt modelId="{A858E948-5039-A74D-9433-D74926085312}" type="sibTrans" cxnId="{8E370B97-1777-6D47-AFEF-8219F2FFA6B8}">
      <dgm:prSet/>
      <dgm:spPr/>
      <dgm:t>
        <a:bodyPr/>
        <a:lstStyle/>
        <a:p>
          <a:endParaRPr lang="en-US"/>
        </a:p>
      </dgm:t>
    </dgm:pt>
    <dgm:pt modelId="{79B08EE3-620E-3949-8906-41E8A4C4F3AE}">
      <dgm:prSet phldrT="[Text]"/>
      <dgm:spPr/>
      <dgm:t>
        <a:bodyPr/>
        <a:lstStyle/>
        <a:p>
          <a:r>
            <a:rPr lang="en-US" dirty="0"/>
            <a:t>Grayscale reconstruction</a:t>
          </a:r>
        </a:p>
      </dgm:t>
    </dgm:pt>
    <dgm:pt modelId="{88B2C33E-6520-0E4E-B65F-3D64708D0E7B}" type="parTrans" cxnId="{1E924A3A-EBD2-744F-99E3-637B91247929}">
      <dgm:prSet/>
      <dgm:spPr/>
      <dgm:t>
        <a:bodyPr/>
        <a:lstStyle/>
        <a:p>
          <a:endParaRPr lang="en-US"/>
        </a:p>
      </dgm:t>
    </dgm:pt>
    <dgm:pt modelId="{22073E05-D42A-DC4E-A28D-9E5BAC59301B}" type="sibTrans" cxnId="{1E924A3A-EBD2-744F-99E3-637B91247929}">
      <dgm:prSet/>
      <dgm:spPr/>
      <dgm:t>
        <a:bodyPr/>
        <a:lstStyle/>
        <a:p>
          <a:endParaRPr lang="en-US"/>
        </a:p>
      </dgm:t>
    </dgm:pt>
    <dgm:pt modelId="{0B15A868-489E-C340-AF87-4B6F6C7C5965}">
      <dgm:prSet phldrT="[Text]" phldr="1"/>
      <dgm:spPr/>
      <dgm:t>
        <a:bodyPr/>
        <a:lstStyle/>
        <a:p>
          <a:endParaRPr lang="en-US"/>
        </a:p>
      </dgm:t>
    </dgm:pt>
    <dgm:pt modelId="{32575785-7094-3249-A68D-2A7A33807144}" type="parTrans" cxnId="{C8DC738F-8D85-BA4D-873A-3E0514AE843F}">
      <dgm:prSet/>
      <dgm:spPr/>
      <dgm:t>
        <a:bodyPr/>
        <a:lstStyle/>
        <a:p>
          <a:endParaRPr lang="en-US"/>
        </a:p>
      </dgm:t>
    </dgm:pt>
    <dgm:pt modelId="{5ADADDEE-A4AC-2544-BC1C-6A872695EB55}" type="sibTrans" cxnId="{C8DC738F-8D85-BA4D-873A-3E0514AE843F}">
      <dgm:prSet/>
      <dgm:spPr/>
      <dgm:t>
        <a:bodyPr/>
        <a:lstStyle/>
        <a:p>
          <a:endParaRPr lang="en-US"/>
        </a:p>
      </dgm:t>
    </dgm:pt>
    <dgm:pt modelId="{8B157F27-CA23-DC4D-921A-36104C94FB73}">
      <dgm:prSet phldrT="[Text]" phldr="1"/>
      <dgm:spPr/>
      <dgm:t>
        <a:bodyPr/>
        <a:lstStyle/>
        <a:p>
          <a:endParaRPr lang="en-US"/>
        </a:p>
      </dgm:t>
    </dgm:pt>
    <dgm:pt modelId="{39BE8651-4013-C64A-B015-B1EC3D5707C1}" type="parTrans" cxnId="{B9BD4009-B7A3-4D43-AD71-CDE864B035AE}">
      <dgm:prSet/>
      <dgm:spPr/>
      <dgm:t>
        <a:bodyPr/>
        <a:lstStyle/>
        <a:p>
          <a:endParaRPr lang="en-US"/>
        </a:p>
      </dgm:t>
    </dgm:pt>
    <dgm:pt modelId="{ADD414D9-F89F-974D-9437-0B094CF89EB2}" type="sibTrans" cxnId="{B9BD4009-B7A3-4D43-AD71-CDE864B035AE}">
      <dgm:prSet/>
      <dgm:spPr/>
      <dgm:t>
        <a:bodyPr/>
        <a:lstStyle/>
        <a:p>
          <a:endParaRPr lang="en-US"/>
        </a:p>
      </dgm:t>
    </dgm:pt>
    <dgm:pt modelId="{16D3ADEA-A4C7-BA46-9875-555860803C98}">
      <dgm:prSet phldrT="[Text]"/>
      <dgm:spPr/>
      <dgm:t>
        <a:bodyPr/>
        <a:lstStyle/>
        <a:p>
          <a:r>
            <a:rPr lang="en-US" dirty="0"/>
            <a:t>Adjust histogram</a:t>
          </a:r>
        </a:p>
      </dgm:t>
    </dgm:pt>
    <dgm:pt modelId="{7416CA1C-F705-C148-96BF-1DC5E36574F1}" type="parTrans" cxnId="{23568818-7FCD-0845-92C8-1823DCA967B1}">
      <dgm:prSet/>
      <dgm:spPr/>
      <dgm:t>
        <a:bodyPr/>
        <a:lstStyle/>
        <a:p>
          <a:endParaRPr lang="en-US"/>
        </a:p>
      </dgm:t>
    </dgm:pt>
    <dgm:pt modelId="{CF713BB2-3B96-2E4C-B22C-1E0136D75114}" type="sibTrans" cxnId="{23568818-7FCD-0845-92C8-1823DCA967B1}">
      <dgm:prSet/>
      <dgm:spPr/>
      <dgm:t>
        <a:bodyPr/>
        <a:lstStyle/>
        <a:p>
          <a:endParaRPr lang="en-US"/>
        </a:p>
      </dgm:t>
    </dgm:pt>
    <dgm:pt modelId="{55AADE5F-CE17-544C-AD60-8B35566B11EC}">
      <dgm:prSet phldrT="[Text]"/>
      <dgm:spPr/>
      <dgm:t>
        <a:bodyPr/>
        <a:lstStyle/>
        <a:p>
          <a:r>
            <a:rPr lang="en-US" dirty="0"/>
            <a:t>Unsharp mask</a:t>
          </a:r>
        </a:p>
      </dgm:t>
    </dgm:pt>
    <dgm:pt modelId="{9C2F6D76-025D-0243-84E8-D6EE03E7F217}" type="parTrans" cxnId="{DFC5E829-3348-B942-BAA7-915D2B56C110}">
      <dgm:prSet/>
      <dgm:spPr/>
      <dgm:t>
        <a:bodyPr/>
        <a:lstStyle/>
        <a:p>
          <a:endParaRPr lang="en-US"/>
        </a:p>
      </dgm:t>
    </dgm:pt>
    <dgm:pt modelId="{4FC6A64D-CE17-704C-952A-8C6FEF63A832}" type="sibTrans" cxnId="{DFC5E829-3348-B942-BAA7-915D2B56C110}">
      <dgm:prSet/>
      <dgm:spPr/>
      <dgm:t>
        <a:bodyPr/>
        <a:lstStyle/>
        <a:p>
          <a:endParaRPr lang="en-US"/>
        </a:p>
      </dgm:t>
    </dgm:pt>
    <dgm:pt modelId="{8876A5CE-52D0-1F4C-8F18-5E9E9737ABE5}">
      <dgm:prSet phldrT="[Text]"/>
      <dgm:spPr/>
      <dgm:t>
        <a:bodyPr/>
        <a:lstStyle/>
        <a:p>
          <a:r>
            <a:rPr lang="en-US" dirty="0"/>
            <a:t>Compute residue</a:t>
          </a:r>
        </a:p>
      </dgm:t>
    </dgm:pt>
    <dgm:pt modelId="{F5C983B1-C44B-8C47-B57C-B4529ED6FA08}" type="parTrans" cxnId="{3C469A6A-129F-784C-B1B4-2726E13369A8}">
      <dgm:prSet/>
      <dgm:spPr/>
      <dgm:t>
        <a:bodyPr/>
        <a:lstStyle/>
        <a:p>
          <a:endParaRPr lang="en-US"/>
        </a:p>
      </dgm:t>
    </dgm:pt>
    <dgm:pt modelId="{6B5E7966-1029-BA4A-A605-A73D5D29254F}" type="sibTrans" cxnId="{3C469A6A-129F-784C-B1B4-2726E13369A8}">
      <dgm:prSet/>
      <dgm:spPr/>
      <dgm:t>
        <a:bodyPr/>
        <a:lstStyle/>
        <a:p>
          <a:endParaRPr lang="en-US"/>
        </a:p>
      </dgm:t>
    </dgm:pt>
    <dgm:pt modelId="{48BCB078-E515-9441-B0B4-0913B39FE887}">
      <dgm:prSet phldrT="[Text]"/>
      <dgm:spPr/>
      <dgm:t>
        <a:bodyPr/>
        <a:lstStyle/>
        <a:p>
          <a:r>
            <a:rPr lang="en-US" dirty="0"/>
            <a:t>Cloud mask and land mask</a:t>
          </a:r>
        </a:p>
      </dgm:t>
    </dgm:pt>
    <dgm:pt modelId="{55F8AC83-DF46-654B-82B5-57AFA955BDB2}" type="parTrans" cxnId="{F2D3124D-95DD-6947-8D11-CD8D113361C7}">
      <dgm:prSet/>
      <dgm:spPr/>
    </dgm:pt>
    <dgm:pt modelId="{ED3164EA-F726-804C-8F12-DC66E9EDD19D}" type="sibTrans" cxnId="{F2D3124D-95DD-6947-8D11-CD8D113361C7}">
      <dgm:prSet/>
      <dgm:spPr/>
    </dgm:pt>
    <dgm:pt modelId="{B5601AE4-8840-0145-AF90-BFE6DCD167BB}" type="pres">
      <dgm:prSet presAssocID="{B282CECA-4DE0-C640-8E1A-C4F99B3A2B60}" presName="rootnode" presStyleCnt="0">
        <dgm:presLayoutVars>
          <dgm:chMax/>
          <dgm:chPref/>
          <dgm:dir/>
          <dgm:animLvl val="lvl"/>
        </dgm:presLayoutVars>
      </dgm:prSet>
      <dgm:spPr/>
    </dgm:pt>
    <dgm:pt modelId="{BD5B278A-B4F8-0845-8ADE-F44A0DB27E94}" type="pres">
      <dgm:prSet presAssocID="{26CD4502-E33E-444D-A5C6-4C3129DF3905}" presName="composite" presStyleCnt="0"/>
      <dgm:spPr/>
    </dgm:pt>
    <dgm:pt modelId="{A5F47E6E-1CC0-FC49-BC28-2AC99247A016}" type="pres">
      <dgm:prSet presAssocID="{26CD4502-E33E-444D-A5C6-4C3129DF3905}" presName="bentUpArrow1" presStyleLbl="alignImgPlace1" presStyleIdx="0" presStyleCnt="2"/>
      <dgm:spPr/>
    </dgm:pt>
    <dgm:pt modelId="{1A589801-52A6-9B45-ADE4-B607D7D8515F}" type="pres">
      <dgm:prSet presAssocID="{26CD4502-E33E-444D-A5C6-4C3129DF3905}" presName="ParentText" presStyleLbl="node1" presStyleIdx="0" presStyleCnt="3">
        <dgm:presLayoutVars>
          <dgm:chMax val="1"/>
          <dgm:chPref val="1"/>
          <dgm:bulletEnabled val="1"/>
        </dgm:presLayoutVars>
      </dgm:prSet>
      <dgm:spPr/>
    </dgm:pt>
    <dgm:pt modelId="{2E10665D-BEB2-514A-84F7-A330131FDBA3}" type="pres">
      <dgm:prSet presAssocID="{26CD4502-E33E-444D-A5C6-4C3129DF3905}" presName="ChildText" presStyleLbl="revTx" presStyleIdx="0" presStyleCnt="3" custScaleX="240358" custLinFactNeighborX="69895" custLinFactNeighborY="2999">
        <dgm:presLayoutVars>
          <dgm:chMax val="0"/>
          <dgm:chPref val="0"/>
          <dgm:bulletEnabled val="1"/>
        </dgm:presLayoutVars>
      </dgm:prSet>
      <dgm:spPr/>
    </dgm:pt>
    <dgm:pt modelId="{254CC233-F6B9-8D46-B724-062EBB347786}" type="pres">
      <dgm:prSet presAssocID="{836C0F8D-94D0-FD42-AD77-7D41862B63FB}" presName="sibTrans" presStyleCnt="0"/>
      <dgm:spPr/>
    </dgm:pt>
    <dgm:pt modelId="{0B3F73B9-984B-8346-B4C0-282ACACCA389}" type="pres">
      <dgm:prSet presAssocID="{A137A8F1-4D38-2A4A-BA00-AEB262CFE28E}" presName="composite" presStyleCnt="0"/>
      <dgm:spPr/>
    </dgm:pt>
    <dgm:pt modelId="{24421B3D-9626-3744-93C1-46A466AE90BE}" type="pres">
      <dgm:prSet presAssocID="{A137A8F1-4D38-2A4A-BA00-AEB262CFE28E}" presName="bentUpArrow1" presStyleLbl="alignImgPlace1" presStyleIdx="1" presStyleCnt="2"/>
      <dgm:spPr/>
    </dgm:pt>
    <dgm:pt modelId="{356EC722-2894-9041-8181-C5EEBA9448CC}" type="pres">
      <dgm:prSet presAssocID="{A137A8F1-4D38-2A4A-BA00-AEB262CFE28E}" presName="ParentText" presStyleLbl="node1" presStyleIdx="1" presStyleCnt="3">
        <dgm:presLayoutVars>
          <dgm:chMax val="1"/>
          <dgm:chPref val="1"/>
          <dgm:bulletEnabled val="1"/>
        </dgm:presLayoutVars>
      </dgm:prSet>
      <dgm:spPr/>
    </dgm:pt>
    <dgm:pt modelId="{4D824609-16F7-6A41-96AB-382F04F27E51}" type="pres">
      <dgm:prSet presAssocID="{A137A8F1-4D38-2A4A-BA00-AEB262CFE28E}" presName="ChildText" presStyleLbl="revTx" presStyleIdx="1" presStyleCnt="3" custScaleX="203124" custLinFactNeighborX="50230" custLinFactNeighborY="63">
        <dgm:presLayoutVars>
          <dgm:chMax val="0"/>
          <dgm:chPref val="0"/>
          <dgm:bulletEnabled val="1"/>
        </dgm:presLayoutVars>
      </dgm:prSet>
      <dgm:spPr/>
    </dgm:pt>
    <dgm:pt modelId="{7BB721D0-4F71-6340-8300-2F10D945B940}" type="pres">
      <dgm:prSet presAssocID="{A858E948-5039-A74D-9433-D74926085312}" presName="sibTrans" presStyleCnt="0"/>
      <dgm:spPr/>
    </dgm:pt>
    <dgm:pt modelId="{A192BC3A-6E1B-D440-9C94-700DE8864EE0}" type="pres">
      <dgm:prSet presAssocID="{0B15A868-489E-C340-AF87-4B6F6C7C5965}" presName="composite" presStyleCnt="0"/>
      <dgm:spPr/>
    </dgm:pt>
    <dgm:pt modelId="{E198074B-E2CF-9E40-9D5B-A9B8AC583202}" type="pres">
      <dgm:prSet presAssocID="{0B15A868-489E-C340-AF87-4B6F6C7C5965}" presName="ParentText" presStyleLbl="node1" presStyleIdx="2" presStyleCnt="3">
        <dgm:presLayoutVars>
          <dgm:chMax val="1"/>
          <dgm:chPref val="1"/>
          <dgm:bulletEnabled val="1"/>
        </dgm:presLayoutVars>
      </dgm:prSet>
      <dgm:spPr/>
    </dgm:pt>
    <dgm:pt modelId="{31767987-5430-F043-806F-D6E1EA9F76DF}" type="pres">
      <dgm:prSet presAssocID="{0B15A868-489E-C340-AF87-4B6F6C7C5965}" presName="FinalChildText" presStyleLbl="revTx" presStyleIdx="2" presStyleCnt="3">
        <dgm:presLayoutVars>
          <dgm:chMax val="0"/>
          <dgm:chPref val="0"/>
          <dgm:bulletEnabled val="1"/>
        </dgm:presLayoutVars>
      </dgm:prSet>
      <dgm:spPr/>
    </dgm:pt>
  </dgm:ptLst>
  <dgm:cxnLst>
    <dgm:cxn modelId="{B9BD4009-B7A3-4D43-AD71-CDE864B035AE}" srcId="{0B15A868-489E-C340-AF87-4B6F6C7C5965}" destId="{8B157F27-CA23-DC4D-921A-36104C94FB73}" srcOrd="0" destOrd="0" parTransId="{39BE8651-4013-C64A-B015-B1EC3D5707C1}" sibTransId="{ADD414D9-F89F-974D-9437-0B094CF89EB2}"/>
    <dgm:cxn modelId="{23568818-7FCD-0845-92C8-1823DCA967B1}" srcId="{26CD4502-E33E-444D-A5C6-4C3129DF3905}" destId="{16D3ADEA-A4C7-BA46-9875-555860803C98}" srcOrd="1" destOrd="0" parTransId="{7416CA1C-F705-C148-96BF-1DC5E36574F1}" sibTransId="{CF713BB2-3B96-2E4C-B22C-1E0136D75114}"/>
    <dgm:cxn modelId="{59E86219-48E9-ED46-A7E4-4FD24187173A}" srcId="{B282CECA-4DE0-C640-8E1A-C4F99B3A2B60}" destId="{26CD4502-E33E-444D-A5C6-4C3129DF3905}" srcOrd="0" destOrd="0" parTransId="{83418427-6AD5-3F49-A3D2-E3976AFEA79E}" sibTransId="{836C0F8D-94D0-FD42-AD77-7D41862B63FB}"/>
    <dgm:cxn modelId="{70714F1A-6BF5-D346-AAA7-ABADC6E56274}" type="presOf" srcId="{16D3ADEA-A4C7-BA46-9875-555860803C98}" destId="{2E10665D-BEB2-514A-84F7-A330131FDBA3}" srcOrd="0" destOrd="1" presId="urn:microsoft.com/office/officeart/2005/8/layout/StepDownProcess"/>
    <dgm:cxn modelId="{39F49F24-AEA6-8147-91C6-121186E68590}" type="presOf" srcId="{79B08EE3-620E-3949-8906-41E8A4C4F3AE}" destId="{4D824609-16F7-6A41-96AB-382F04F27E51}" srcOrd="0" destOrd="0" presId="urn:microsoft.com/office/officeart/2005/8/layout/StepDownProcess"/>
    <dgm:cxn modelId="{DFC5E829-3348-B942-BAA7-915D2B56C110}" srcId="{26CD4502-E33E-444D-A5C6-4C3129DF3905}" destId="{55AADE5F-CE17-544C-AD60-8B35566B11EC}" srcOrd="2" destOrd="0" parTransId="{9C2F6D76-025D-0243-84E8-D6EE03E7F217}" sibTransId="{4FC6A64D-CE17-704C-952A-8C6FEF63A832}"/>
    <dgm:cxn modelId="{6E319939-B56B-BE4E-A525-F6CFDFB1F431}" type="presOf" srcId="{A137A8F1-4D38-2A4A-BA00-AEB262CFE28E}" destId="{356EC722-2894-9041-8181-C5EEBA9448CC}" srcOrd="0" destOrd="0" presId="urn:microsoft.com/office/officeart/2005/8/layout/StepDownProcess"/>
    <dgm:cxn modelId="{1E924A3A-EBD2-744F-99E3-637B91247929}" srcId="{A137A8F1-4D38-2A4A-BA00-AEB262CFE28E}" destId="{79B08EE3-620E-3949-8906-41E8A4C4F3AE}" srcOrd="0" destOrd="0" parTransId="{88B2C33E-6520-0E4E-B65F-3D64708D0E7B}" sibTransId="{22073E05-D42A-DC4E-A28D-9E5BAC59301B}"/>
    <dgm:cxn modelId="{F2D3124D-95DD-6947-8D11-CD8D113361C7}" srcId="{26CD4502-E33E-444D-A5C6-4C3129DF3905}" destId="{48BCB078-E515-9441-B0B4-0913B39FE887}" srcOrd="3" destOrd="0" parTransId="{55F8AC83-DF46-654B-82B5-57AFA955BDB2}" sibTransId="{ED3164EA-F726-804C-8F12-DC66E9EDD19D}"/>
    <dgm:cxn modelId="{A5850C52-1139-7543-9F13-F8E1DB0086E0}" type="presOf" srcId="{0B15A868-489E-C340-AF87-4B6F6C7C5965}" destId="{E198074B-E2CF-9E40-9D5B-A9B8AC583202}" srcOrd="0" destOrd="0" presId="urn:microsoft.com/office/officeart/2005/8/layout/StepDownProcess"/>
    <dgm:cxn modelId="{8733DE60-C615-384B-ACF0-AB0D60F35BC2}" type="presOf" srcId="{8876A5CE-52D0-1F4C-8F18-5E9E9737ABE5}" destId="{4D824609-16F7-6A41-96AB-382F04F27E51}" srcOrd="0" destOrd="1" presId="urn:microsoft.com/office/officeart/2005/8/layout/StepDownProcess"/>
    <dgm:cxn modelId="{3C469A6A-129F-784C-B1B4-2726E13369A8}" srcId="{A137A8F1-4D38-2A4A-BA00-AEB262CFE28E}" destId="{8876A5CE-52D0-1F4C-8F18-5E9E9737ABE5}" srcOrd="1" destOrd="0" parTransId="{F5C983B1-C44B-8C47-B57C-B4529ED6FA08}" sibTransId="{6B5E7966-1029-BA4A-A605-A73D5D29254F}"/>
    <dgm:cxn modelId="{C94EA973-CAE2-124B-A7B7-4A5C495308F7}" srcId="{26CD4502-E33E-444D-A5C6-4C3129DF3905}" destId="{1E2F65C1-4483-BB4E-9769-22C876A4E23C}" srcOrd="0" destOrd="0" parTransId="{71F50B39-7032-4049-853E-E14C6B1DC642}" sibTransId="{8547AB91-560E-2248-9F72-66C17AD00A1B}"/>
    <dgm:cxn modelId="{82A9F875-2216-7E4F-BE1F-0B43C42D4841}" type="presOf" srcId="{B282CECA-4DE0-C640-8E1A-C4F99B3A2B60}" destId="{B5601AE4-8840-0145-AF90-BFE6DCD167BB}" srcOrd="0" destOrd="0" presId="urn:microsoft.com/office/officeart/2005/8/layout/StepDownProcess"/>
    <dgm:cxn modelId="{C8DC738F-8D85-BA4D-873A-3E0514AE843F}" srcId="{B282CECA-4DE0-C640-8E1A-C4F99B3A2B60}" destId="{0B15A868-489E-C340-AF87-4B6F6C7C5965}" srcOrd="2" destOrd="0" parTransId="{32575785-7094-3249-A68D-2A7A33807144}" sibTransId="{5ADADDEE-A4AC-2544-BC1C-6A872695EB55}"/>
    <dgm:cxn modelId="{8E370B97-1777-6D47-AFEF-8219F2FFA6B8}" srcId="{B282CECA-4DE0-C640-8E1A-C4F99B3A2B60}" destId="{A137A8F1-4D38-2A4A-BA00-AEB262CFE28E}" srcOrd="1" destOrd="0" parTransId="{269C5092-0CCC-104D-86CE-3FCF7A85CC7A}" sibTransId="{A858E948-5039-A74D-9433-D74926085312}"/>
    <dgm:cxn modelId="{F7A2DF97-4A25-5742-B3CD-48D0DF9269D4}" type="presOf" srcId="{26CD4502-E33E-444D-A5C6-4C3129DF3905}" destId="{1A589801-52A6-9B45-ADE4-B607D7D8515F}" srcOrd="0" destOrd="0" presId="urn:microsoft.com/office/officeart/2005/8/layout/StepDownProcess"/>
    <dgm:cxn modelId="{D8C4FEA7-A5B5-5D4B-8D93-38E4C5D4E42A}" type="presOf" srcId="{8B157F27-CA23-DC4D-921A-36104C94FB73}" destId="{31767987-5430-F043-806F-D6E1EA9F76DF}" srcOrd="0" destOrd="0" presId="urn:microsoft.com/office/officeart/2005/8/layout/StepDownProcess"/>
    <dgm:cxn modelId="{432C8AA8-A33E-A247-80A8-15CA45AA85C1}" type="presOf" srcId="{48BCB078-E515-9441-B0B4-0913B39FE887}" destId="{2E10665D-BEB2-514A-84F7-A330131FDBA3}" srcOrd="0" destOrd="3" presId="urn:microsoft.com/office/officeart/2005/8/layout/StepDownProcess"/>
    <dgm:cxn modelId="{90944BD3-E32F-D249-90A4-752574CA8546}" type="presOf" srcId="{55AADE5F-CE17-544C-AD60-8B35566B11EC}" destId="{2E10665D-BEB2-514A-84F7-A330131FDBA3}" srcOrd="0" destOrd="2" presId="urn:microsoft.com/office/officeart/2005/8/layout/StepDownProcess"/>
    <dgm:cxn modelId="{1564AEFF-BF58-AE45-8DF8-DD0C71B20D48}" type="presOf" srcId="{1E2F65C1-4483-BB4E-9769-22C876A4E23C}" destId="{2E10665D-BEB2-514A-84F7-A330131FDBA3}" srcOrd="0" destOrd="0" presId="urn:microsoft.com/office/officeart/2005/8/layout/StepDownProcess"/>
    <dgm:cxn modelId="{62BE611C-DC1B-984B-80F5-97CF5580C9D7}" type="presParOf" srcId="{B5601AE4-8840-0145-AF90-BFE6DCD167BB}" destId="{BD5B278A-B4F8-0845-8ADE-F44A0DB27E94}" srcOrd="0" destOrd="0" presId="urn:microsoft.com/office/officeart/2005/8/layout/StepDownProcess"/>
    <dgm:cxn modelId="{1906944B-0699-394F-9F50-BE6C92834781}" type="presParOf" srcId="{BD5B278A-B4F8-0845-8ADE-F44A0DB27E94}" destId="{A5F47E6E-1CC0-FC49-BC28-2AC99247A016}" srcOrd="0" destOrd="0" presId="urn:microsoft.com/office/officeart/2005/8/layout/StepDownProcess"/>
    <dgm:cxn modelId="{B711F5BC-5293-BB4A-B226-6C02455F2B54}" type="presParOf" srcId="{BD5B278A-B4F8-0845-8ADE-F44A0DB27E94}" destId="{1A589801-52A6-9B45-ADE4-B607D7D8515F}" srcOrd="1" destOrd="0" presId="urn:microsoft.com/office/officeart/2005/8/layout/StepDownProcess"/>
    <dgm:cxn modelId="{84FE76D7-D972-A540-BEBE-D7E46E421172}" type="presParOf" srcId="{BD5B278A-B4F8-0845-8ADE-F44A0DB27E94}" destId="{2E10665D-BEB2-514A-84F7-A330131FDBA3}" srcOrd="2" destOrd="0" presId="urn:microsoft.com/office/officeart/2005/8/layout/StepDownProcess"/>
    <dgm:cxn modelId="{EABF91AF-0617-7648-8B63-8AAAE0CD468C}" type="presParOf" srcId="{B5601AE4-8840-0145-AF90-BFE6DCD167BB}" destId="{254CC233-F6B9-8D46-B724-062EBB347786}" srcOrd="1" destOrd="0" presId="urn:microsoft.com/office/officeart/2005/8/layout/StepDownProcess"/>
    <dgm:cxn modelId="{681301F5-D20D-DE4F-9167-DD2E924E05B3}" type="presParOf" srcId="{B5601AE4-8840-0145-AF90-BFE6DCD167BB}" destId="{0B3F73B9-984B-8346-B4C0-282ACACCA389}" srcOrd="2" destOrd="0" presId="urn:microsoft.com/office/officeart/2005/8/layout/StepDownProcess"/>
    <dgm:cxn modelId="{1E252350-5165-B848-8497-FE0995CC0F1A}" type="presParOf" srcId="{0B3F73B9-984B-8346-B4C0-282ACACCA389}" destId="{24421B3D-9626-3744-93C1-46A466AE90BE}" srcOrd="0" destOrd="0" presId="urn:microsoft.com/office/officeart/2005/8/layout/StepDownProcess"/>
    <dgm:cxn modelId="{6AE69730-EE0C-B64C-A25A-BF2CCC305DC2}" type="presParOf" srcId="{0B3F73B9-984B-8346-B4C0-282ACACCA389}" destId="{356EC722-2894-9041-8181-C5EEBA9448CC}" srcOrd="1" destOrd="0" presId="urn:microsoft.com/office/officeart/2005/8/layout/StepDownProcess"/>
    <dgm:cxn modelId="{75D41826-A920-9045-A168-AC1395ADB65C}" type="presParOf" srcId="{0B3F73B9-984B-8346-B4C0-282ACACCA389}" destId="{4D824609-16F7-6A41-96AB-382F04F27E51}" srcOrd="2" destOrd="0" presId="urn:microsoft.com/office/officeart/2005/8/layout/StepDownProcess"/>
    <dgm:cxn modelId="{CFF0A604-0708-1244-A9F0-C946DA021989}" type="presParOf" srcId="{B5601AE4-8840-0145-AF90-BFE6DCD167BB}" destId="{7BB721D0-4F71-6340-8300-2F10D945B940}" srcOrd="3" destOrd="0" presId="urn:microsoft.com/office/officeart/2005/8/layout/StepDownProcess"/>
    <dgm:cxn modelId="{14B4132E-D2E3-7248-A232-9435BBCB4C9C}" type="presParOf" srcId="{B5601AE4-8840-0145-AF90-BFE6DCD167BB}" destId="{A192BC3A-6E1B-D440-9C94-700DE8864EE0}" srcOrd="4" destOrd="0" presId="urn:microsoft.com/office/officeart/2005/8/layout/StepDownProcess"/>
    <dgm:cxn modelId="{EF8504ED-3E65-DA48-AB5E-C3E6B741CC29}" type="presParOf" srcId="{A192BC3A-6E1B-D440-9C94-700DE8864EE0}" destId="{E198074B-E2CF-9E40-9D5B-A9B8AC583202}" srcOrd="0" destOrd="0" presId="urn:microsoft.com/office/officeart/2005/8/layout/StepDownProcess"/>
    <dgm:cxn modelId="{25AA3C37-9A43-4141-B8A7-4D0F7CE2220A}" type="presParOf" srcId="{A192BC3A-6E1B-D440-9C94-700DE8864EE0}" destId="{31767987-5430-F043-806F-D6E1EA9F76DF}"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47E6E-1CC0-FC49-BC28-2AC99247A016}">
      <dsp:nvSpPr>
        <dsp:cNvPr id="0" name=""/>
        <dsp:cNvSpPr/>
      </dsp:nvSpPr>
      <dsp:spPr>
        <a:xfrm rot="5400000">
          <a:off x="483156" y="1583167"/>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89801-52A6-9B45-ADE4-B607D7D8515F}">
      <dsp:nvSpPr>
        <dsp:cNvPr id="0" name=""/>
        <dsp:cNvSpPr/>
      </dsp:nvSpPr>
      <dsp:spPr>
        <a:xfrm>
          <a:off x="112194" y="31045"/>
          <a:ext cx="2357070" cy="1649872"/>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Preprocessing</a:t>
          </a:r>
        </a:p>
      </dsp:txBody>
      <dsp:txXfrm>
        <a:off x="192749" y="111600"/>
        <a:ext cx="2195960" cy="1488762"/>
      </dsp:txXfrm>
    </dsp:sp>
    <dsp:sp modelId="{2E10665D-BEB2-514A-84F7-A330131FDBA3}">
      <dsp:nvSpPr>
        <dsp:cNvPr id="0" name=""/>
        <dsp:cNvSpPr/>
      </dsp:nvSpPr>
      <dsp:spPr>
        <a:xfrm>
          <a:off x="2464396" y="228389"/>
          <a:ext cx="4120477"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Nonlinear diffusion</a:t>
          </a:r>
        </a:p>
        <a:p>
          <a:pPr marL="171450" lvl="1" indent="-171450" algn="l" defTabSz="800100">
            <a:lnSpc>
              <a:spcPct val="90000"/>
            </a:lnSpc>
            <a:spcBef>
              <a:spcPct val="0"/>
            </a:spcBef>
            <a:spcAft>
              <a:spcPct val="15000"/>
            </a:spcAft>
            <a:buChar char="•"/>
          </a:pPr>
          <a:r>
            <a:rPr lang="en-US" sz="1800" kern="1200" dirty="0"/>
            <a:t>Adjust histogram</a:t>
          </a:r>
        </a:p>
        <a:p>
          <a:pPr marL="171450" lvl="1" indent="-171450" algn="l" defTabSz="800100">
            <a:lnSpc>
              <a:spcPct val="90000"/>
            </a:lnSpc>
            <a:spcBef>
              <a:spcPct val="0"/>
            </a:spcBef>
            <a:spcAft>
              <a:spcPct val="15000"/>
            </a:spcAft>
            <a:buChar char="•"/>
          </a:pPr>
          <a:r>
            <a:rPr lang="en-US" sz="1800" kern="1200" dirty="0"/>
            <a:t>Unsharp mask</a:t>
          </a:r>
        </a:p>
        <a:p>
          <a:pPr marL="171450" lvl="1" indent="-171450" algn="l" defTabSz="800100">
            <a:lnSpc>
              <a:spcPct val="90000"/>
            </a:lnSpc>
            <a:spcBef>
              <a:spcPct val="0"/>
            </a:spcBef>
            <a:spcAft>
              <a:spcPct val="15000"/>
            </a:spcAft>
            <a:buChar char="•"/>
          </a:pPr>
          <a:r>
            <a:rPr lang="en-US" sz="1800" kern="1200" dirty="0"/>
            <a:t>Cloud mask and land mask</a:t>
          </a:r>
        </a:p>
      </dsp:txBody>
      <dsp:txXfrm>
        <a:off x="2464396" y="228389"/>
        <a:ext cx="4120477" cy="1333500"/>
      </dsp:txXfrm>
    </dsp:sp>
    <dsp:sp modelId="{24421B3D-9626-3744-93C1-46A466AE90BE}">
      <dsp:nvSpPr>
        <dsp:cNvPr id="0" name=""/>
        <dsp:cNvSpPr/>
      </dsp:nvSpPr>
      <dsp:spPr>
        <a:xfrm rot="5400000">
          <a:off x="3014898" y="3436519"/>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6EC722-2894-9041-8181-C5EEBA9448CC}">
      <dsp:nvSpPr>
        <dsp:cNvPr id="0" name=""/>
        <dsp:cNvSpPr/>
      </dsp:nvSpPr>
      <dsp:spPr>
        <a:xfrm>
          <a:off x="2643937" y="1884397"/>
          <a:ext cx="2357070" cy="1649872"/>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Brighten floes</a:t>
          </a:r>
        </a:p>
      </dsp:txBody>
      <dsp:txXfrm>
        <a:off x="2724492" y="1964952"/>
        <a:ext cx="2195960" cy="1488762"/>
      </dsp:txXfrm>
    </dsp:sp>
    <dsp:sp modelId="{4D824609-16F7-6A41-96AB-382F04F27E51}">
      <dsp:nvSpPr>
        <dsp:cNvPr id="0" name=""/>
        <dsp:cNvSpPr/>
      </dsp:nvSpPr>
      <dsp:spPr>
        <a:xfrm>
          <a:off x="4978173" y="2042590"/>
          <a:ext cx="3482172"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Grayscale reconstruction</a:t>
          </a:r>
        </a:p>
        <a:p>
          <a:pPr marL="171450" lvl="1" indent="-171450" algn="l" defTabSz="800100">
            <a:lnSpc>
              <a:spcPct val="90000"/>
            </a:lnSpc>
            <a:spcBef>
              <a:spcPct val="0"/>
            </a:spcBef>
            <a:spcAft>
              <a:spcPct val="15000"/>
            </a:spcAft>
            <a:buChar char="•"/>
          </a:pPr>
          <a:r>
            <a:rPr lang="en-US" sz="1800" kern="1200" dirty="0"/>
            <a:t>Compute residue</a:t>
          </a:r>
        </a:p>
      </dsp:txBody>
      <dsp:txXfrm>
        <a:off x="4978173" y="2042590"/>
        <a:ext cx="3482172" cy="1333500"/>
      </dsp:txXfrm>
    </dsp:sp>
    <dsp:sp modelId="{E198074B-E2CF-9E40-9D5B-A9B8AC583202}">
      <dsp:nvSpPr>
        <dsp:cNvPr id="0" name=""/>
        <dsp:cNvSpPr/>
      </dsp:nvSpPr>
      <dsp:spPr>
        <a:xfrm>
          <a:off x="5175680" y="3737748"/>
          <a:ext cx="2357070" cy="1649872"/>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256235" y="3818303"/>
        <a:ext cx="2195960" cy="1488762"/>
      </dsp:txXfrm>
    </dsp:sp>
    <dsp:sp modelId="{31767987-5430-F043-806F-D6E1EA9F76DF}">
      <dsp:nvSpPr>
        <dsp:cNvPr id="0" name=""/>
        <dsp:cNvSpPr/>
      </dsp:nvSpPr>
      <dsp:spPr>
        <a:xfrm>
          <a:off x="7532750" y="3895101"/>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a:p>
      </dsp:txBody>
      <dsp:txXfrm>
        <a:off x="7532750" y="3895101"/>
        <a:ext cx="1714308" cy="133350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7DA4-22A3-154A-8AA8-474E5046D65F}" type="datetimeFigureOut">
              <a:rPr lang="en-US" smtClean="0"/>
              <a:t>10/8/25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0BB05-1A40-7940-B1E7-8C801852C64E}" type="slidenum">
              <a:rPr lang="en-US" smtClean="0"/>
              <a:t>‹#›</a:t>
            </a:fld>
            <a:endParaRPr lang="en-US"/>
          </a:p>
        </p:txBody>
      </p:sp>
    </p:spTree>
    <p:extLst>
      <p:ext uri="{BB962C8B-B14F-4D97-AF65-F5344CB8AC3E}">
        <p14:creationId xmlns:p14="http://schemas.microsoft.com/office/powerpoint/2010/main" val="131734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cross compare Ellen’s histogram method with the IFT method for #3</a:t>
            </a:r>
          </a:p>
          <a:p>
            <a:pPr marL="171450" indent="-171450">
              <a:buFont typeface="Arial" panose="020B0604020202020204" pitchFamily="34" charset="0"/>
              <a:buChar char="•"/>
            </a:pPr>
            <a:r>
              <a:rPr lang="en-US" dirty="0"/>
              <a:t>Idea from Ellen about GUI for manual pixel labeling – see if we can figure out what it’s called</a:t>
            </a:r>
          </a:p>
        </p:txBody>
      </p:sp>
      <p:sp>
        <p:nvSpPr>
          <p:cNvPr id="4" name="Slide Number Placeholder 3"/>
          <p:cNvSpPr>
            <a:spLocks noGrp="1"/>
          </p:cNvSpPr>
          <p:nvPr>
            <p:ph type="sldNum" sz="quarter" idx="5"/>
          </p:nvPr>
        </p:nvSpPr>
        <p:spPr/>
        <p:txBody>
          <a:bodyPr/>
          <a:lstStyle/>
          <a:p>
            <a:fld id="{F8B0BB05-1A40-7940-B1E7-8C801852C64E}" type="slidenum">
              <a:rPr lang="en-US" smtClean="0"/>
              <a:t>1</a:t>
            </a:fld>
            <a:endParaRPr lang="en-US"/>
          </a:p>
        </p:txBody>
      </p:sp>
    </p:spTree>
    <p:extLst>
      <p:ext uri="{BB962C8B-B14F-4D97-AF65-F5344CB8AC3E}">
        <p14:creationId xmlns:p14="http://schemas.microsoft.com/office/powerpoint/2010/main" val="165436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75D28-BC31-9953-3B1F-4CAF27BD7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0CB63-751B-7FC4-CBFE-E8173088667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267B6E-F731-96F1-C7B5-279BB8FE4100}"/>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0EA28F22-65ED-55ED-1B98-C3DEDEDC8564}"/>
              </a:ext>
            </a:extLst>
          </p:cNvPr>
          <p:cNvSpPr>
            <a:spLocks noGrp="1"/>
          </p:cNvSpPr>
          <p:nvPr>
            <p:ph type="sldNum" sz="quarter" idx="5"/>
          </p:nvPr>
        </p:nvSpPr>
        <p:spPr/>
        <p:txBody>
          <a:bodyPr/>
          <a:lstStyle/>
          <a:p>
            <a:fld id="{F8B0BB05-1A40-7940-B1E7-8C801852C64E}" type="slidenum">
              <a:rPr lang="en-US" smtClean="0"/>
              <a:t>16</a:t>
            </a:fld>
            <a:endParaRPr lang="en-US"/>
          </a:p>
        </p:txBody>
      </p:sp>
    </p:spTree>
    <p:extLst>
      <p:ext uri="{BB962C8B-B14F-4D97-AF65-F5344CB8AC3E}">
        <p14:creationId xmlns:p14="http://schemas.microsoft.com/office/powerpoint/2010/main" val="336980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83937-55AD-BA97-BE8A-4976483E6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C17D7E-5722-5E38-167E-28D57127E4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C97B0A4-5645-8F68-FEC8-CD58CD2ADB64}"/>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3D3952BC-05B9-2CC7-C521-BC9EFE29161B}"/>
              </a:ext>
            </a:extLst>
          </p:cNvPr>
          <p:cNvSpPr>
            <a:spLocks noGrp="1"/>
          </p:cNvSpPr>
          <p:nvPr>
            <p:ph type="sldNum" sz="quarter" idx="5"/>
          </p:nvPr>
        </p:nvSpPr>
        <p:spPr/>
        <p:txBody>
          <a:bodyPr/>
          <a:lstStyle/>
          <a:p>
            <a:fld id="{F8B0BB05-1A40-7940-B1E7-8C801852C64E}" type="slidenum">
              <a:rPr lang="en-US" smtClean="0"/>
              <a:t>17</a:t>
            </a:fld>
            <a:endParaRPr lang="en-US"/>
          </a:p>
        </p:txBody>
      </p:sp>
    </p:spTree>
    <p:extLst>
      <p:ext uri="{BB962C8B-B14F-4D97-AF65-F5344CB8AC3E}">
        <p14:creationId xmlns:p14="http://schemas.microsoft.com/office/powerpoint/2010/main" val="4212921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F20A1-96E1-CB82-BCC6-9024E427C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DA906-886C-3048-B8EA-9C3BA67B96D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0A633DD-D450-526E-E97D-B7ACDDF40471}"/>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2E6F6836-AA2F-22A2-6C43-4C97116987C9}"/>
              </a:ext>
            </a:extLst>
          </p:cNvPr>
          <p:cNvSpPr>
            <a:spLocks noGrp="1"/>
          </p:cNvSpPr>
          <p:nvPr>
            <p:ph type="sldNum" sz="quarter" idx="5"/>
          </p:nvPr>
        </p:nvSpPr>
        <p:spPr/>
        <p:txBody>
          <a:bodyPr/>
          <a:lstStyle/>
          <a:p>
            <a:fld id="{F8B0BB05-1A40-7940-B1E7-8C801852C64E}" type="slidenum">
              <a:rPr lang="en-US" smtClean="0"/>
              <a:t>18</a:t>
            </a:fld>
            <a:endParaRPr lang="en-US"/>
          </a:p>
        </p:txBody>
      </p:sp>
    </p:spTree>
    <p:extLst>
      <p:ext uri="{BB962C8B-B14F-4D97-AF65-F5344CB8AC3E}">
        <p14:creationId xmlns:p14="http://schemas.microsoft.com/office/powerpoint/2010/main" val="1901846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How well-separated are the categories “Sea ice under cloud” and “Ocean under cloud”?</a:t>
            </a:r>
          </a:p>
        </p:txBody>
      </p:sp>
      <p:sp>
        <p:nvSpPr>
          <p:cNvPr id="4" name="Slide Number Placeholder 3"/>
          <p:cNvSpPr>
            <a:spLocks noGrp="1"/>
          </p:cNvSpPr>
          <p:nvPr>
            <p:ph type="sldNum" sz="quarter" idx="5"/>
          </p:nvPr>
        </p:nvSpPr>
        <p:spPr/>
        <p:txBody>
          <a:bodyPr/>
          <a:lstStyle/>
          <a:p>
            <a:fld id="{F8B0BB05-1A40-7940-B1E7-8C801852C64E}" type="slidenum">
              <a:rPr lang="en-US" smtClean="0"/>
              <a:t>19</a:t>
            </a:fld>
            <a:endParaRPr lang="en-US"/>
          </a:p>
        </p:txBody>
      </p:sp>
    </p:spTree>
    <p:extLst>
      <p:ext uri="{BB962C8B-B14F-4D97-AF65-F5344CB8AC3E}">
        <p14:creationId xmlns:p14="http://schemas.microsoft.com/office/powerpoint/2010/main" val="267850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2EFC5-48F6-02D6-F71C-395E8EB6A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D8BC3-26F8-D8FD-99C5-E4FC92F287D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0FD1241-5FCF-C2C2-61F9-1AF5DD213A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029ECC-CC8D-134F-E596-22521D366994}"/>
              </a:ext>
            </a:extLst>
          </p:cNvPr>
          <p:cNvSpPr>
            <a:spLocks noGrp="1"/>
          </p:cNvSpPr>
          <p:nvPr>
            <p:ph type="sldNum" sz="quarter" idx="5"/>
          </p:nvPr>
        </p:nvSpPr>
        <p:spPr/>
        <p:txBody>
          <a:bodyPr/>
          <a:lstStyle/>
          <a:p>
            <a:fld id="{F8B0BB05-1A40-7940-B1E7-8C801852C64E}" type="slidenum">
              <a:rPr lang="en-US" smtClean="0"/>
              <a:t>20</a:t>
            </a:fld>
            <a:endParaRPr lang="en-US"/>
          </a:p>
        </p:txBody>
      </p:sp>
    </p:spTree>
    <p:extLst>
      <p:ext uri="{BB962C8B-B14F-4D97-AF65-F5344CB8AC3E}">
        <p14:creationId xmlns:p14="http://schemas.microsoft.com/office/powerpoint/2010/main" val="386004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Potentially should add</a:t>
            </a:r>
          </a:p>
        </p:txBody>
      </p:sp>
      <p:sp>
        <p:nvSpPr>
          <p:cNvPr id="4" name="Slide Number Placeholder 3"/>
          <p:cNvSpPr>
            <a:spLocks noGrp="1"/>
          </p:cNvSpPr>
          <p:nvPr>
            <p:ph type="sldNum" sz="quarter" idx="5"/>
          </p:nvPr>
        </p:nvSpPr>
        <p:spPr/>
        <p:txBody>
          <a:bodyPr/>
          <a:lstStyle/>
          <a:p>
            <a:fld id="{F8B0BB05-1A40-7940-B1E7-8C801852C64E}" type="slidenum">
              <a:rPr lang="en-US" smtClean="0"/>
              <a:t>21</a:t>
            </a:fld>
            <a:endParaRPr lang="en-US"/>
          </a:p>
        </p:txBody>
      </p:sp>
    </p:spTree>
    <p:extLst>
      <p:ext uri="{BB962C8B-B14F-4D97-AF65-F5344CB8AC3E}">
        <p14:creationId xmlns:p14="http://schemas.microsoft.com/office/powerpoint/2010/main" val="366733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0B4E-673E-6835-7F4E-31C9381504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15259-BE5C-C9A5-5727-92D8F2C87BC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42F9306-4ADA-6148-2D91-09AA45F173B4}"/>
              </a:ext>
            </a:extLst>
          </p:cNvPr>
          <p:cNvSpPr>
            <a:spLocks noGrp="1"/>
          </p:cNvSpPr>
          <p:nvPr>
            <p:ph type="body" idx="1"/>
          </p:nvPr>
        </p:nvSpPr>
        <p:spPr/>
        <p:txBody>
          <a:bodyPr/>
          <a:lstStyle/>
          <a:p>
            <a:r>
              <a:rPr lang="en-US" dirty="0"/>
              <a:t>Potentially should add</a:t>
            </a:r>
          </a:p>
        </p:txBody>
      </p:sp>
      <p:sp>
        <p:nvSpPr>
          <p:cNvPr id="4" name="Slide Number Placeholder 3">
            <a:extLst>
              <a:ext uri="{FF2B5EF4-FFF2-40B4-BE49-F238E27FC236}">
                <a16:creationId xmlns:a16="http://schemas.microsoft.com/office/drawing/2014/main" id="{3AD434E5-717C-9A0E-225A-EA01BF44B1FC}"/>
              </a:ext>
            </a:extLst>
          </p:cNvPr>
          <p:cNvSpPr>
            <a:spLocks noGrp="1"/>
          </p:cNvSpPr>
          <p:nvPr>
            <p:ph type="sldNum" sz="quarter" idx="5"/>
          </p:nvPr>
        </p:nvSpPr>
        <p:spPr/>
        <p:txBody>
          <a:bodyPr/>
          <a:lstStyle/>
          <a:p>
            <a:fld id="{F8B0BB05-1A40-7940-B1E7-8C801852C64E}" type="slidenum">
              <a:rPr lang="en-US" smtClean="0"/>
              <a:t>22</a:t>
            </a:fld>
            <a:endParaRPr lang="en-US"/>
          </a:p>
        </p:txBody>
      </p:sp>
    </p:spTree>
    <p:extLst>
      <p:ext uri="{BB962C8B-B14F-4D97-AF65-F5344CB8AC3E}">
        <p14:creationId xmlns:p14="http://schemas.microsoft.com/office/powerpoint/2010/main" val="2432972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28</a:t>
            </a:fld>
            <a:endParaRPr lang="en-US"/>
          </a:p>
        </p:txBody>
      </p:sp>
    </p:spTree>
    <p:extLst>
      <p:ext uri="{BB962C8B-B14F-4D97-AF65-F5344CB8AC3E}">
        <p14:creationId xmlns:p14="http://schemas.microsoft.com/office/powerpoint/2010/main" val="2842118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poor results for about half of the floes.</a:t>
            </a:r>
          </a:p>
          <a:p>
            <a:r>
              <a:rPr lang="en-US" dirty="0"/>
              <a:t>11: two swapped floes</a:t>
            </a:r>
          </a:p>
          <a:p>
            <a:r>
              <a:rPr lang="en-US" dirty="0"/>
              <a:t>61: weird result in the contours, perhaps error in binary image or the boundary computation? Mostly decent results though.</a:t>
            </a:r>
          </a:p>
          <a:p>
            <a:r>
              <a:rPr lang="en-US" dirty="0"/>
              <a:t>63: good results, mainly – one swapped floe (bidirectional).</a:t>
            </a:r>
          </a:p>
          <a:p>
            <a:r>
              <a:rPr lang="en-US" dirty="0"/>
              <a:t>81: mostly good result, one swapped floe.</a:t>
            </a:r>
          </a:p>
          <a:p>
            <a:r>
              <a:rPr lang="en-US" dirty="0"/>
              <a:t>138: one failed pairing, mostly good results.</a:t>
            </a:r>
          </a:p>
        </p:txBody>
      </p:sp>
      <p:sp>
        <p:nvSpPr>
          <p:cNvPr id="4" name="Slide Number Placeholder 3"/>
          <p:cNvSpPr>
            <a:spLocks noGrp="1"/>
          </p:cNvSpPr>
          <p:nvPr>
            <p:ph type="sldNum" sz="quarter" idx="5"/>
          </p:nvPr>
        </p:nvSpPr>
        <p:spPr/>
        <p:txBody>
          <a:bodyPr/>
          <a:lstStyle/>
          <a:p>
            <a:fld id="{F8B0BB05-1A40-7940-B1E7-8C801852C64E}" type="slidenum">
              <a:rPr lang="en-US" smtClean="0"/>
              <a:t>33</a:t>
            </a:fld>
            <a:endParaRPr lang="en-US"/>
          </a:p>
        </p:txBody>
      </p:sp>
    </p:spTree>
    <p:extLst>
      <p:ext uri="{BB962C8B-B14F-4D97-AF65-F5344CB8AC3E}">
        <p14:creationId xmlns:p14="http://schemas.microsoft.com/office/powerpoint/2010/main" val="103449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small floes, the upper limit is quite high at 56%.</a:t>
            </a:r>
          </a:p>
          <a:p>
            <a:r>
              <a:rPr lang="en-US" dirty="0"/>
              <a:t>For the psi-s correlation, we note that the true rotation for the matched pairs is likely very small, since the images are close together. Thus discretization errors are more likely to appear in the simulated large rotations than in the true small rotations. </a:t>
            </a:r>
          </a:p>
        </p:txBody>
      </p:sp>
      <p:sp>
        <p:nvSpPr>
          <p:cNvPr id="4" name="Slide Number Placeholder 3"/>
          <p:cNvSpPr>
            <a:spLocks noGrp="1"/>
          </p:cNvSpPr>
          <p:nvPr>
            <p:ph type="sldNum" sz="quarter" idx="5"/>
          </p:nvPr>
        </p:nvSpPr>
        <p:spPr/>
        <p:txBody>
          <a:bodyPr/>
          <a:lstStyle/>
          <a:p>
            <a:fld id="{F8B0BB05-1A40-7940-B1E7-8C801852C64E}" type="slidenum">
              <a:rPr lang="en-US" smtClean="0"/>
              <a:t>37</a:t>
            </a:fld>
            <a:endParaRPr lang="en-US"/>
          </a:p>
        </p:txBody>
      </p:sp>
    </p:spTree>
    <p:extLst>
      <p:ext uri="{BB962C8B-B14F-4D97-AF65-F5344CB8AC3E}">
        <p14:creationId xmlns:p14="http://schemas.microsoft.com/office/powerpoint/2010/main" val="667933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a:t>
            </a:fld>
            <a:endParaRPr lang="en-US"/>
          </a:p>
        </p:txBody>
      </p:sp>
    </p:spTree>
    <p:extLst>
      <p:ext uri="{BB962C8B-B14F-4D97-AF65-F5344CB8AC3E}">
        <p14:creationId xmlns:p14="http://schemas.microsoft.com/office/powerpoint/2010/main" val="4191399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39</a:t>
            </a:fld>
            <a:endParaRPr lang="en-US"/>
          </a:p>
        </p:txBody>
      </p:sp>
    </p:spTree>
    <p:extLst>
      <p:ext uri="{BB962C8B-B14F-4D97-AF65-F5344CB8AC3E}">
        <p14:creationId xmlns:p14="http://schemas.microsoft.com/office/powerpoint/2010/main" val="3169247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2F7FA-DDEE-C459-4F79-F89435126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4EAC6-6D0A-1968-983A-375C101EEBC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89E80BA-3C8D-95FE-C369-2A70B655CAF8}"/>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a:extLst>
              <a:ext uri="{FF2B5EF4-FFF2-40B4-BE49-F238E27FC236}">
                <a16:creationId xmlns:a16="http://schemas.microsoft.com/office/drawing/2014/main" id="{200E6CD6-61A2-531A-AE60-BFD24FA6834D}"/>
              </a:ext>
            </a:extLst>
          </p:cNvPr>
          <p:cNvSpPr>
            <a:spLocks noGrp="1"/>
          </p:cNvSpPr>
          <p:nvPr>
            <p:ph type="sldNum" sz="quarter" idx="5"/>
          </p:nvPr>
        </p:nvSpPr>
        <p:spPr/>
        <p:txBody>
          <a:bodyPr/>
          <a:lstStyle/>
          <a:p>
            <a:fld id="{F8B0BB05-1A40-7940-B1E7-8C801852C64E}" type="slidenum">
              <a:rPr lang="en-US" smtClean="0"/>
              <a:t>40</a:t>
            </a:fld>
            <a:endParaRPr lang="en-US"/>
          </a:p>
        </p:txBody>
      </p:sp>
    </p:spTree>
    <p:extLst>
      <p:ext uri="{BB962C8B-B14F-4D97-AF65-F5344CB8AC3E}">
        <p14:creationId xmlns:p14="http://schemas.microsoft.com/office/powerpoint/2010/main" val="1623517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B7E3-4D76-3369-E29E-E86F341B1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3817D-0367-5035-37C0-AF0EAB1E409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CCEC8C6-3A57-3E73-1F1A-0B1689265933}"/>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6037F9E8-C35D-80F9-DCD0-3B12B948ED0F}"/>
              </a:ext>
            </a:extLst>
          </p:cNvPr>
          <p:cNvSpPr>
            <a:spLocks noGrp="1"/>
          </p:cNvSpPr>
          <p:nvPr>
            <p:ph type="sldNum" sz="quarter" idx="5"/>
          </p:nvPr>
        </p:nvSpPr>
        <p:spPr/>
        <p:txBody>
          <a:bodyPr/>
          <a:lstStyle/>
          <a:p>
            <a:fld id="{F8B0BB05-1A40-7940-B1E7-8C801852C64E}" type="slidenum">
              <a:rPr lang="en-US" smtClean="0"/>
              <a:t>41</a:t>
            </a:fld>
            <a:endParaRPr lang="en-US"/>
          </a:p>
        </p:txBody>
      </p:sp>
    </p:spTree>
    <p:extLst>
      <p:ext uri="{BB962C8B-B14F-4D97-AF65-F5344CB8AC3E}">
        <p14:creationId xmlns:p14="http://schemas.microsoft.com/office/powerpoint/2010/main" val="287211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DAB7-011C-35D7-6A44-671E61BD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530D7-421C-FE7F-EA09-E7CAEC06106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B574390-9752-BEDC-1FD6-9DE1072817FA}"/>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2283EB83-876C-5A73-8CF3-12096D0079DF}"/>
              </a:ext>
            </a:extLst>
          </p:cNvPr>
          <p:cNvSpPr>
            <a:spLocks noGrp="1"/>
          </p:cNvSpPr>
          <p:nvPr>
            <p:ph type="sldNum" sz="quarter" idx="5"/>
          </p:nvPr>
        </p:nvSpPr>
        <p:spPr/>
        <p:txBody>
          <a:bodyPr/>
          <a:lstStyle/>
          <a:p>
            <a:fld id="{F8B0BB05-1A40-7940-B1E7-8C801852C64E}" type="slidenum">
              <a:rPr lang="en-US" smtClean="0"/>
              <a:t>42</a:t>
            </a:fld>
            <a:endParaRPr lang="en-US"/>
          </a:p>
        </p:txBody>
      </p:sp>
    </p:spTree>
    <p:extLst>
      <p:ext uri="{BB962C8B-B14F-4D97-AF65-F5344CB8AC3E}">
        <p14:creationId xmlns:p14="http://schemas.microsoft.com/office/powerpoint/2010/main" val="383588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8B4A-C477-BEB0-7900-2A117F3B3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3E211-91FE-DE84-C955-82178C912E4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D3EE832-6654-CDC8-89F6-1951BF8C9D44}"/>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C00226EA-F917-7AC1-AD3F-0899BD7B23D2}"/>
              </a:ext>
            </a:extLst>
          </p:cNvPr>
          <p:cNvSpPr>
            <a:spLocks noGrp="1"/>
          </p:cNvSpPr>
          <p:nvPr>
            <p:ph type="sldNum" sz="quarter" idx="5"/>
          </p:nvPr>
        </p:nvSpPr>
        <p:spPr/>
        <p:txBody>
          <a:bodyPr/>
          <a:lstStyle/>
          <a:p>
            <a:fld id="{F8B0BB05-1A40-7940-B1E7-8C801852C64E}" type="slidenum">
              <a:rPr lang="en-US" smtClean="0"/>
              <a:t>43</a:t>
            </a:fld>
            <a:endParaRPr lang="en-US"/>
          </a:p>
        </p:txBody>
      </p:sp>
    </p:spTree>
    <p:extLst>
      <p:ext uri="{BB962C8B-B14F-4D97-AF65-F5344CB8AC3E}">
        <p14:creationId xmlns:p14="http://schemas.microsoft.com/office/powerpoint/2010/main" val="1630572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49</a:t>
            </a:fld>
            <a:endParaRPr lang="en-US"/>
          </a:p>
        </p:txBody>
      </p:sp>
    </p:spTree>
    <p:extLst>
      <p:ext uri="{BB962C8B-B14F-4D97-AF65-F5344CB8AC3E}">
        <p14:creationId xmlns:p14="http://schemas.microsoft.com/office/powerpoint/2010/main" val="1823810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50</a:t>
            </a:fld>
            <a:endParaRPr lang="en-US"/>
          </a:p>
        </p:txBody>
      </p:sp>
    </p:spTree>
    <p:extLst>
      <p:ext uri="{BB962C8B-B14F-4D97-AF65-F5344CB8AC3E}">
        <p14:creationId xmlns:p14="http://schemas.microsoft.com/office/powerpoint/2010/main" val="1689216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51</a:t>
            </a:fld>
            <a:endParaRPr lang="en-US"/>
          </a:p>
        </p:txBody>
      </p:sp>
    </p:spTree>
    <p:extLst>
      <p:ext uri="{BB962C8B-B14F-4D97-AF65-F5344CB8AC3E}">
        <p14:creationId xmlns:p14="http://schemas.microsoft.com/office/powerpoint/2010/main" val="1720962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big questions</a:t>
            </a:r>
          </a:p>
          <a:p>
            <a:pPr marL="171450" indent="-171450">
              <a:buFont typeface="Arial" panose="020B0604020202020204" pitchFamily="34" charset="0"/>
              <a:buChar char="•"/>
            </a:pPr>
            <a:r>
              <a:rPr lang="en-US" dirty="0"/>
              <a:t>Is the result any different if we do nonlinear diffusion on the grayscale image instead of the </a:t>
            </a:r>
            <a:r>
              <a:rPr lang="en-US" dirty="0" err="1"/>
              <a:t>truecolor</a:t>
            </a:r>
            <a:r>
              <a:rPr lang="en-US" dirty="0"/>
              <a:t> image? If not, that’s a 3x speedup for the diffusion step.</a:t>
            </a:r>
          </a:p>
          <a:p>
            <a:pPr marL="171450" indent="-171450">
              <a:buFont typeface="Arial" panose="020B0604020202020204" pitchFamily="34" charset="0"/>
              <a:buChar char="•"/>
            </a:pPr>
            <a:r>
              <a:rPr lang="en-US" dirty="0"/>
              <a:t>Likewise, is it important that we do the adaptive histogram in color space before casting to grayscale?</a:t>
            </a:r>
          </a:p>
        </p:txBody>
      </p:sp>
      <p:sp>
        <p:nvSpPr>
          <p:cNvPr id="4" name="Slide Number Placeholder 3"/>
          <p:cNvSpPr>
            <a:spLocks noGrp="1"/>
          </p:cNvSpPr>
          <p:nvPr>
            <p:ph type="sldNum" sz="quarter" idx="5"/>
          </p:nvPr>
        </p:nvSpPr>
        <p:spPr/>
        <p:txBody>
          <a:bodyPr/>
          <a:lstStyle/>
          <a:p>
            <a:fld id="{F8B0BB05-1A40-7940-B1E7-8C801852C64E}" type="slidenum">
              <a:rPr lang="en-US" smtClean="0"/>
              <a:t>52</a:t>
            </a:fld>
            <a:endParaRPr lang="en-US"/>
          </a:p>
        </p:txBody>
      </p:sp>
    </p:spTree>
    <p:extLst>
      <p:ext uri="{BB962C8B-B14F-4D97-AF65-F5344CB8AC3E}">
        <p14:creationId xmlns:p14="http://schemas.microsoft.com/office/powerpoint/2010/main" val="3562335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6</a:t>
            </a:fld>
            <a:endParaRPr lang="en-US"/>
          </a:p>
        </p:txBody>
      </p:sp>
    </p:spTree>
    <p:extLst>
      <p:ext uri="{BB962C8B-B14F-4D97-AF65-F5344CB8AC3E}">
        <p14:creationId xmlns:p14="http://schemas.microsoft.com/office/powerpoint/2010/main" val="1755126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10</a:t>
            </a:fld>
            <a:endParaRPr lang="en-US"/>
          </a:p>
        </p:txBody>
      </p:sp>
    </p:spTree>
    <p:extLst>
      <p:ext uri="{BB962C8B-B14F-4D97-AF65-F5344CB8AC3E}">
        <p14:creationId xmlns:p14="http://schemas.microsoft.com/office/powerpoint/2010/main" val="204445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8CAA-FAA4-5218-AD0C-E02028DEE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3A284-BF96-1C3A-D260-B7D4F8161B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F668BD2-5FDE-DCA2-62B9-7103E8D28EB7}"/>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974C5F8A-EC71-BCB0-274C-02D6DFE80F22}"/>
              </a:ext>
            </a:extLst>
          </p:cNvPr>
          <p:cNvSpPr>
            <a:spLocks noGrp="1"/>
          </p:cNvSpPr>
          <p:nvPr>
            <p:ph type="sldNum" sz="quarter" idx="5"/>
          </p:nvPr>
        </p:nvSpPr>
        <p:spPr/>
        <p:txBody>
          <a:bodyPr/>
          <a:lstStyle/>
          <a:p>
            <a:fld id="{F8B0BB05-1A40-7940-B1E7-8C801852C64E}" type="slidenum">
              <a:rPr lang="en-US" smtClean="0"/>
              <a:t>11</a:t>
            </a:fld>
            <a:endParaRPr lang="en-US"/>
          </a:p>
        </p:txBody>
      </p:sp>
    </p:spTree>
    <p:extLst>
      <p:ext uri="{BB962C8B-B14F-4D97-AF65-F5344CB8AC3E}">
        <p14:creationId xmlns:p14="http://schemas.microsoft.com/office/powerpoint/2010/main" val="156633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12AC1-CE10-DB0B-4889-D146D97B0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8241A-0A56-2DD5-B9A9-9122F06C804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0D05C29-1375-F3E6-5962-FE884FE352A9}"/>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BD2F81BB-A659-BB03-C7F4-8B0D90D79C89}"/>
              </a:ext>
            </a:extLst>
          </p:cNvPr>
          <p:cNvSpPr>
            <a:spLocks noGrp="1"/>
          </p:cNvSpPr>
          <p:nvPr>
            <p:ph type="sldNum" sz="quarter" idx="5"/>
          </p:nvPr>
        </p:nvSpPr>
        <p:spPr/>
        <p:txBody>
          <a:bodyPr/>
          <a:lstStyle/>
          <a:p>
            <a:fld id="{F8B0BB05-1A40-7940-B1E7-8C801852C64E}" type="slidenum">
              <a:rPr lang="en-US" smtClean="0"/>
              <a:t>12</a:t>
            </a:fld>
            <a:endParaRPr lang="en-US"/>
          </a:p>
        </p:txBody>
      </p:sp>
    </p:spTree>
    <p:extLst>
      <p:ext uri="{BB962C8B-B14F-4D97-AF65-F5344CB8AC3E}">
        <p14:creationId xmlns:p14="http://schemas.microsoft.com/office/powerpoint/2010/main" val="4252247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AB13-99F4-B6C5-176F-8A16C6248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AF4FAE-B97D-251E-2E2B-21F5C4FEC37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69BA9A6-E18D-D0E6-108D-5583FA0B79E4}"/>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C3E1CBCD-8DB7-F7B7-1367-E78BA5F73C11}"/>
              </a:ext>
            </a:extLst>
          </p:cNvPr>
          <p:cNvSpPr>
            <a:spLocks noGrp="1"/>
          </p:cNvSpPr>
          <p:nvPr>
            <p:ph type="sldNum" sz="quarter" idx="5"/>
          </p:nvPr>
        </p:nvSpPr>
        <p:spPr/>
        <p:txBody>
          <a:bodyPr/>
          <a:lstStyle/>
          <a:p>
            <a:fld id="{F8B0BB05-1A40-7940-B1E7-8C801852C64E}" type="slidenum">
              <a:rPr lang="en-US" smtClean="0"/>
              <a:t>13</a:t>
            </a:fld>
            <a:endParaRPr lang="en-US"/>
          </a:p>
        </p:txBody>
      </p:sp>
    </p:spTree>
    <p:extLst>
      <p:ext uri="{BB962C8B-B14F-4D97-AF65-F5344CB8AC3E}">
        <p14:creationId xmlns:p14="http://schemas.microsoft.com/office/powerpoint/2010/main" val="2333630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D90F0-C477-1401-AB64-10CCE02A0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F258C-A086-F89F-9266-8624206D74D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F4C4414-58E9-1CBE-5100-8A1B65B2EA28}"/>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EC04FEB2-3B67-CC76-71BA-7A57431906FC}"/>
              </a:ext>
            </a:extLst>
          </p:cNvPr>
          <p:cNvSpPr>
            <a:spLocks noGrp="1"/>
          </p:cNvSpPr>
          <p:nvPr>
            <p:ph type="sldNum" sz="quarter" idx="5"/>
          </p:nvPr>
        </p:nvSpPr>
        <p:spPr/>
        <p:txBody>
          <a:bodyPr/>
          <a:lstStyle/>
          <a:p>
            <a:fld id="{F8B0BB05-1A40-7940-B1E7-8C801852C64E}" type="slidenum">
              <a:rPr lang="en-US" smtClean="0"/>
              <a:t>14</a:t>
            </a:fld>
            <a:endParaRPr lang="en-US"/>
          </a:p>
        </p:txBody>
      </p:sp>
    </p:spTree>
    <p:extLst>
      <p:ext uri="{BB962C8B-B14F-4D97-AF65-F5344CB8AC3E}">
        <p14:creationId xmlns:p14="http://schemas.microsoft.com/office/powerpoint/2010/main" val="392583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53DE9-3192-2C05-9C4E-2C9AE6658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4BFD2-DFF0-F81F-3CC4-964ABE8E855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7E5EE1-E3A7-B219-678E-782DBC263E6A}"/>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36ED2C04-131C-3D5F-7A68-BC30DA5FCB46}"/>
              </a:ext>
            </a:extLst>
          </p:cNvPr>
          <p:cNvSpPr>
            <a:spLocks noGrp="1"/>
          </p:cNvSpPr>
          <p:nvPr>
            <p:ph type="sldNum" sz="quarter" idx="5"/>
          </p:nvPr>
        </p:nvSpPr>
        <p:spPr/>
        <p:txBody>
          <a:bodyPr/>
          <a:lstStyle/>
          <a:p>
            <a:fld id="{F8B0BB05-1A40-7940-B1E7-8C801852C64E}" type="slidenum">
              <a:rPr lang="en-US" smtClean="0"/>
              <a:t>15</a:t>
            </a:fld>
            <a:endParaRPr lang="en-US"/>
          </a:p>
        </p:txBody>
      </p:sp>
    </p:spTree>
    <p:extLst>
      <p:ext uri="{BB962C8B-B14F-4D97-AF65-F5344CB8AC3E}">
        <p14:creationId xmlns:p14="http://schemas.microsoft.com/office/powerpoint/2010/main" val="2977392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F32B-5659-9A9A-60EC-FFB6678EF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E54382-0255-1B6E-AA86-7527A6AC0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E9830-5ABE-AFA2-CCBD-7FAF05439D85}"/>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5" name="Footer Placeholder 4">
            <a:extLst>
              <a:ext uri="{FF2B5EF4-FFF2-40B4-BE49-F238E27FC236}">
                <a16:creationId xmlns:a16="http://schemas.microsoft.com/office/drawing/2014/main" id="{0937BDEB-74F8-5198-62D4-2707C1FD6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195BB-387B-EB75-3CA1-B6EEA7C23BE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664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D8F1-8E44-9EB6-39F9-432923AF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0CD5A-B248-CA44-E2BD-CB241BF77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04156-46E3-DBE6-A802-5D409EE43E0B}"/>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5" name="Footer Placeholder 4">
            <a:extLst>
              <a:ext uri="{FF2B5EF4-FFF2-40B4-BE49-F238E27FC236}">
                <a16:creationId xmlns:a16="http://schemas.microsoft.com/office/drawing/2014/main" id="{ACB94985-94CA-8662-3C09-805235A3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34568-F88E-F4FD-E98D-BA23B99857FD}"/>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31949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D2C18-AA20-3C7B-EBB3-4FFE242CE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7231A-D221-335E-D2C5-2C26925A8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349E3-F192-C49D-9371-E71FD4F118B0}"/>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5" name="Footer Placeholder 4">
            <a:extLst>
              <a:ext uri="{FF2B5EF4-FFF2-40B4-BE49-F238E27FC236}">
                <a16:creationId xmlns:a16="http://schemas.microsoft.com/office/drawing/2014/main" id="{BBDEFFD1-45EF-F29B-6597-7C918C784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8126-07B7-A04B-6B40-78D6D051D5F4}"/>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09224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B87B-432D-B611-BF63-892ABF2E59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D6B33-CE75-3960-BE54-78E8B9510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9FD69-B623-EC2E-16F0-2EED56B6EFDC}"/>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5" name="Footer Placeholder 4">
            <a:extLst>
              <a:ext uri="{FF2B5EF4-FFF2-40B4-BE49-F238E27FC236}">
                <a16:creationId xmlns:a16="http://schemas.microsoft.com/office/drawing/2014/main" id="{C54CFF89-5BBE-94C0-201E-DA1E712D2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B094D-B51D-6C74-2A90-D1D218171C2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33942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89B5-11CE-5884-3A81-D06B877C7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24B51-8120-DEE1-9B9D-D88A03F9D7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A819DD-3C98-738C-3387-14C3AAE2021D}"/>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5" name="Footer Placeholder 4">
            <a:extLst>
              <a:ext uri="{FF2B5EF4-FFF2-40B4-BE49-F238E27FC236}">
                <a16:creationId xmlns:a16="http://schemas.microsoft.com/office/drawing/2014/main" id="{72BE64DD-E27D-313C-47AD-9D4079F66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BF1E0-5929-F2A8-2B5B-0CF891F29648}"/>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2273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F3E-2FD3-9385-19A6-788EEFE15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C9DD0-6000-5552-560F-1258AED25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65E76-D990-B89D-24C8-CA9C55FDC3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26893-E03A-C09C-B597-2CEA0BFBE69C}"/>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6" name="Footer Placeholder 5">
            <a:extLst>
              <a:ext uri="{FF2B5EF4-FFF2-40B4-BE49-F238E27FC236}">
                <a16:creationId xmlns:a16="http://schemas.microsoft.com/office/drawing/2014/main" id="{64AAB1B1-0A67-17A4-C14F-0DBE4A8D4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385F2-5F04-198A-9E8A-63DC9FC39B56}"/>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50974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C2E0-529E-BD17-24B8-3042FE53D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46314-75AD-8F51-2F01-23764E5DD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BA96E-5F89-9267-1226-013E24CB5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9D692-6CFC-CA7A-12AF-7303F9BEC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F8403-74FB-2C93-1629-10DA54D1C7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CE45B-B3E9-F393-B0A3-6938F663E4A1}"/>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8" name="Footer Placeholder 7">
            <a:extLst>
              <a:ext uri="{FF2B5EF4-FFF2-40B4-BE49-F238E27FC236}">
                <a16:creationId xmlns:a16="http://schemas.microsoft.com/office/drawing/2014/main" id="{6EC48546-1B6A-0CC9-B48F-1F572D900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FB7D06-243E-6C7A-B10C-4F9B4A3B34B7}"/>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0426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2360-55BC-BEE3-79E5-EB7DFD9D0F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5B1C1F-E3EF-5622-F755-1431B17E4638}"/>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4" name="Footer Placeholder 3">
            <a:extLst>
              <a:ext uri="{FF2B5EF4-FFF2-40B4-BE49-F238E27FC236}">
                <a16:creationId xmlns:a16="http://schemas.microsoft.com/office/drawing/2014/main" id="{7E75ED16-101C-10BD-2A3B-BB0A95BDF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8588D-21DC-3109-D1EB-3F984BDCFCF2}"/>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7509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B6517-AF68-0F2D-79F1-E6023DFB33BD}"/>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3" name="Footer Placeholder 2">
            <a:extLst>
              <a:ext uri="{FF2B5EF4-FFF2-40B4-BE49-F238E27FC236}">
                <a16:creationId xmlns:a16="http://schemas.microsoft.com/office/drawing/2014/main" id="{8EF2BCBB-33EA-3AFB-0FE1-1D14FBB12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CC9B2-1F99-CEE8-5708-A0815092DB4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53772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84D6-3283-C5FA-2545-2EE711AF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43A17-2885-9860-82B8-E5819F551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D6DAA-B24C-BBE2-4576-E6F89BDBF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01A3A-79F8-E88F-00DC-3F329688ADA1}"/>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6" name="Footer Placeholder 5">
            <a:extLst>
              <a:ext uri="{FF2B5EF4-FFF2-40B4-BE49-F238E27FC236}">
                <a16:creationId xmlns:a16="http://schemas.microsoft.com/office/drawing/2014/main" id="{615B04B7-1583-E3F3-90B1-72C8A9532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FE45-C1BA-0C3F-F61C-6C706DD18213}"/>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40106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3870-F44C-CB47-7E95-83CF31512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D047F-18E8-9E6A-A124-9AE3878995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A2DCC-58F9-81AE-18E8-1BBDFD5E8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864A6-BFF6-1B99-0B3F-EA43E39DC610}"/>
              </a:ext>
            </a:extLst>
          </p:cNvPr>
          <p:cNvSpPr>
            <a:spLocks noGrp="1"/>
          </p:cNvSpPr>
          <p:nvPr>
            <p:ph type="dt" sz="half" idx="10"/>
          </p:nvPr>
        </p:nvSpPr>
        <p:spPr/>
        <p:txBody>
          <a:bodyPr/>
          <a:lstStyle/>
          <a:p>
            <a:fld id="{114145A5-AA52-8A41-ABE9-556E73DCBB82}" type="datetimeFigureOut">
              <a:rPr lang="en-US" smtClean="0"/>
              <a:t>10/8/25</a:t>
            </a:fld>
            <a:endParaRPr lang="en-US"/>
          </a:p>
        </p:txBody>
      </p:sp>
      <p:sp>
        <p:nvSpPr>
          <p:cNvPr id="6" name="Footer Placeholder 5">
            <a:extLst>
              <a:ext uri="{FF2B5EF4-FFF2-40B4-BE49-F238E27FC236}">
                <a16:creationId xmlns:a16="http://schemas.microsoft.com/office/drawing/2014/main" id="{CF5450EA-D6A9-4729-BE07-BAEAF04A6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B82A4-DD6C-30B5-B7E4-A2D0CE39F44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489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6DFF-CD45-FB34-DC2B-08F448ED2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4BC1B0-9DD2-A099-96F1-C074D46EC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BE255-D1A2-4E8F-570C-4973CBAF3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4145A5-AA52-8A41-ABE9-556E73DCBB82}" type="datetimeFigureOut">
              <a:rPr lang="en-US" smtClean="0"/>
              <a:t>10/8/25</a:t>
            </a:fld>
            <a:endParaRPr lang="en-US"/>
          </a:p>
        </p:txBody>
      </p:sp>
      <p:sp>
        <p:nvSpPr>
          <p:cNvPr id="5" name="Footer Placeholder 4">
            <a:extLst>
              <a:ext uri="{FF2B5EF4-FFF2-40B4-BE49-F238E27FC236}">
                <a16:creationId xmlns:a16="http://schemas.microsoft.com/office/drawing/2014/main" id="{FD8D62AC-4446-BDA1-CA6A-464980D00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E00CA5-0842-B964-E985-E542B2EC9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060E9E-ED66-8D46-914C-E9A3F9FEB149}" type="slidenum">
              <a:rPr lang="en-US" smtClean="0"/>
              <a:t>‹#›</a:t>
            </a:fld>
            <a:endParaRPr lang="en-US"/>
          </a:p>
        </p:txBody>
      </p:sp>
    </p:spTree>
    <p:extLst>
      <p:ext uri="{BB962C8B-B14F-4D97-AF65-F5344CB8AC3E}">
        <p14:creationId xmlns:p14="http://schemas.microsoft.com/office/powerpoint/2010/main" val="294111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ata.mendeley.com/datasets/9r93m9s7cw/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9B0F-8535-007B-3867-7DB3BFCF4026}"/>
              </a:ext>
            </a:extLst>
          </p:cNvPr>
          <p:cNvSpPr>
            <a:spLocks noGrp="1"/>
          </p:cNvSpPr>
          <p:nvPr>
            <p:ph type="ctrTitle"/>
          </p:nvPr>
        </p:nvSpPr>
        <p:spPr>
          <a:xfrm>
            <a:off x="362607" y="0"/>
            <a:ext cx="11466786" cy="2387600"/>
          </a:xfrm>
        </p:spPr>
        <p:txBody>
          <a:bodyPr>
            <a:normAutofit/>
          </a:bodyPr>
          <a:lstStyle/>
          <a:p>
            <a:pPr algn="l"/>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Calibration and validation of the Ice Floe Tracker algorithm</a:t>
            </a:r>
          </a:p>
        </p:txBody>
      </p:sp>
      <p:sp>
        <p:nvSpPr>
          <p:cNvPr id="3" name="Subtitle 2">
            <a:extLst>
              <a:ext uri="{FF2B5EF4-FFF2-40B4-BE49-F238E27FC236}">
                <a16:creationId xmlns:a16="http://schemas.microsoft.com/office/drawing/2014/main" id="{63C94425-EF17-58F2-D32F-4A6E21BA9AF9}"/>
              </a:ext>
            </a:extLst>
          </p:cNvPr>
          <p:cNvSpPr>
            <a:spLocks noGrp="1"/>
          </p:cNvSpPr>
          <p:nvPr>
            <p:ph type="subTitle" idx="1"/>
          </p:nvPr>
        </p:nvSpPr>
        <p:spPr>
          <a:xfrm>
            <a:off x="362607" y="2387600"/>
            <a:ext cx="9144000" cy="2920124"/>
          </a:xfrm>
        </p:spPr>
        <p:txBody>
          <a:bodyPr>
            <a:normAutofit/>
          </a:bodyPr>
          <a:lstStyle/>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Cloud mask</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Preprocessing</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Ice labeling (semantic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Floe detection (object-based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Tracking</a:t>
            </a:r>
          </a:p>
          <a:p>
            <a:pPr marL="342900" indent="-342900" algn="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9222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CC9A13D-9351-596C-F1BB-2ACB3F6C29B6}"/>
              </a:ext>
            </a:extLst>
          </p:cNvPr>
          <p:cNvSpPr txBox="1"/>
          <p:nvPr/>
        </p:nvSpPr>
        <p:spPr>
          <a:xfrm>
            <a:off x="168137" y="352083"/>
            <a:ext cx="5808120" cy="800219"/>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 separated cases by 2/3 training 1/3 split, then compiled pixels from each of the images into sets for the following three categories</a:t>
            </a:r>
          </a:p>
        </p:txBody>
      </p:sp>
      <p:sp>
        <p:nvSpPr>
          <p:cNvPr id="11" name="TextBox 10">
            <a:extLst>
              <a:ext uri="{FF2B5EF4-FFF2-40B4-BE49-F238E27FC236}">
                <a16:creationId xmlns:a16="http://schemas.microsoft.com/office/drawing/2014/main" id="{63F9B37B-5D21-8B8F-3015-2715A829347A}"/>
              </a:ext>
            </a:extLst>
          </p:cNvPr>
          <p:cNvSpPr txBox="1"/>
          <p:nvPr/>
        </p:nvSpPr>
        <p:spPr>
          <a:xfrm>
            <a:off x="168137" y="1224933"/>
            <a:ext cx="2479430" cy="1569660"/>
          </a:xfrm>
          <a:prstGeom prst="rect">
            <a:avLst/>
          </a:prstGeom>
          <a:noFill/>
        </p:spPr>
        <p:txBody>
          <a:bodyPr wrap="square" rtlCol="0">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Cloudy</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No visible sea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No visible landfast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Manual category = “Opaque”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Land = False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MODIS cloud fraction &gt; 10%</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TextBox 14">
            <a:extLst>
              <a:ext uri="{FF2B5EF4-FFF2-40B4-BE49-F238E27FC236}">
                <a16:creationId xmlns:a16="http://schemas.microsoft.com/office/drawing/2014/main" id="{0D249B31-D92A-F0CE-562D-D1798C40A66C}"/>
              </a:ext>
            </a:extLst>
          </p:cNvPr>
          <p:cNvSpPr txBox="1"/>
          <p:nvPr/>
        </p:nvSpPr>
        <p:spPr>
          <a:xfrm>
            <a:off x="2647567" y="1224933"/>
            <a:ext cx="2893262" cy="1569660"/>
          </a:xfrm>
          <a:prstGeom prst="rect">
            <a:avLst/>
          </a:prstGeom>
          <a:noFill/>
        </p:spPr>
        <p:txBody>
          <a:bodyPr wrap="square">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Cloud-obscured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Intersection of floe and landfast ice labels with MODIS cloud mask where cloud fraction &gt; 10%</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Only cases where metadata says clouds over floes are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ransparent</a:t>
            </a:r>
            <a:r>
              <a:rPr lang="en-US" sz="1200" dirty="0">
                <a:latin typeface="Helvetica Neue" panose="02000503000000020004" pitchFamily="2" charset="0"/>
                <a:ea typeface="Helvetica Neue" panose="02000503000000020004" pitchFamily="2" charset="0"/>
                <a:cs typeface="Helvetica Neue" panose="02000503000000020004" pitchFamily="2" charset="0"/>
              </a:rPr>
              <a:t> or nearly transparent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536D2068-EE81-4C2B-41A0-EF908E8A2ED8}"/>
              </a:ext>
            </a:extLst>
          </p:cNvPr>
          <p:cNvSpPr txBox="1"/>
          <p:nvPr/>
        </p:nvSpPr>
        <p:spPr>
          <a:xfrm>
            <a:off x="5589816" y="1224933"/>
            <a:ext cx="2122714" cy="1015663"/>
          </a:xfrm>
          <a:prstGeom prst="rect">
            <a:avLst/>
          </a:prstGeom>
          <a:noFill/>
        </p:spPr>
        <p:txBody>
          <a:bodyPr wrap="square">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Clear-sky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Labeled ice floes and landfast ice </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MODIS cloud mask is less 10%</a:t>
            </a:r>
          </a:p>
        </p:txBody>
      </p:sp>
      <p:pic>
        <p:nvPicPr>
          <p:cNvPr id="19" name="Picture 18" descr="A graph of different types of ice&#10;&#10;AI-generated content may be incorrect.">
            <a:extLst>
              <a:ext uri="{FF2B5EF4-FFF2-40B4-BE49-F238E27FC236}">
                <a16:creationId xmlns:a16="http://schemas.microsoft.com/office/drawing/2014/main" id="{C5A5DC84-C010-1A3A-1AF8-05C610948C0C}"/>
              </a:ext>
            </a:extLst>
          </p:cNvPr>
          <p:cNvPicPr>
            <a:picLocks noChangeAspect="1"/>
          </p:cNvPicPr>
          <p:nvPr/>
        </p:nvPicPr>
        <p:blipFill>
          <a:blip r:embed="rId3"/>
          <a:stretch>
            <a:fillRect/>
          </a:stretch>
        </p:blipFill>
        <p:spPr>
          <a:xfrm>
            <a:off x="8251371" y="28839"/>
            <a:ext cx="3677033" cy="5515550"/>
          </a:xfrm>
          <a:prstGeom prst="rect">
            <a:avLst/>
          </a:prstGeom>
        </p:spPr>
      </p:pic>
      <p:sp>
        <p:nvSpPr>
          <p:cNvPr id="20" name="TextBox 19">
            <a:extLst>
              <a:ext uri="{FF2B5EF4-FFF2-40B4-BE49-F238E27FC236}">
                <a16:creationId xmlns:a16="http://schemas.microsoft.com/office/drawing/2014/main" id="{2FF320DF-B3FC-C48C-CB2F-DBC56233A4B0}"/>
              </a:ext>
            </a:extLst>
          </p:cNvPr>
          <p:cNvSpPr txBox="1"/>
          <p:nvPr/>
        </p:nvSpPr>
        <p:spPr>
          <a:xfrm>
            <a:off x="8039099" y="5544389"/>
            <a:ext cx="4101575" cy="707886"/>
          </a:xfrm>
          <a:prstGeom prst="rect">
            <a:avLst/>
          </a:prstGeom>
          <a:noFill/>
        </p:spPr>
        <p:txBody>
          <a:bodyPr wrap="square" rtlCol="0">
            <a:spAutoFit/>
          </a:bodyPr>
          <a:lstStyle/>
          <a:p>
            <a:r>
              <a:rPr lang="en-US" sz="1000" i="1" dirty="0">
                <a:latin typeface="Helvetica Neue Thin" panose="020B0403020202020204" pitchFamily="34" charset="0"/>
                <a:ea typeface="Helvetica Neue Thin" panose="020B0403020202020204" pitchFamily="34" charset="0"/>
              </a:rPr>
              <a:t>Left: Log-scaled 2d histograms (shading) and unscaled marginal distribution (panels) for band 7 and band 2 corrected reflectance. Above: B7:B2 ratios by Band 2 bin. Note the similarity between Clear-sky and cloud-obscured ice in most bins. Default parameter is 0.75.</a:t>
            </a:r>
          </a:p>
        </p:txBody>
      </p:sp>
      <p:pic>
        <p:nvPicPr>
          <p:cNvPr id="3" name="Picture 2" descr="A diagram of different colored lines&#10;&#10;AI-generated content may be incorrect.">
            <a:extLst>
              <a:ext uri="{FF2B5EF4-FFF2-40B4-BE49-F238E27FC236}">
                <a16:creationId xmlns:a16="http://schemas.microsoft.com/office/drawing/2014/main" id="{6150A9DF-2E39-FFB0-3A55-B8D41045DC7B}"/>
              </a:ext>
            </a:extLst>
          </p:cNvPr>
          <p:cNvPicPr>
            <a:picLocks noChangeAspect="1"/>
          </p:cNvPicPr>
          <p:nvPr/>
        </p:nvPicPr>
        <p:blipFill>
          <a:blip r:embed="rId4"/>
          <a:stretch>
            <a:fillRect/>
          </a:stretch>
        </p:blipFill>
        <p:spPr>
          <a:xfrm>
            <a:off x="160563" y="3319651"/>
            <a:ext cx="7772400" cy="3186266"/>
          </a:xfrm>
          <a:prstGeom prst="rect">
            <a:avLst/>
          </a:prstGeom>
        </p:spPr>
      </p:pic>
    </p:spTree>
    <p:extLst>
      <p:ext uri="{BB962C8B-B14F-4D97-AF65-F5344CB8AC3E}">
        <p14:creationId xmlns:p14="http://schemas.microsoft.com/office/powerpoint/2010/main" val="423079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CBD48-1A62-63B8-51A7-8808E3922DF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3347D1A-EAD8-E8F1-6E8C-6DB65FED676F}"/>
              </a:ext>
            </a:extLst>
          </p:cNvPr>
          <p:cNvSpPr txBox="1"/>
          <p:nvPr/>
        </p:nvSpPr>
        <p:spPr>
          <a:xfrm>
            <a:off x="168137" y="352083"/>
            <a:ext cx="5808120" cy="584775"/>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p:txBody>
      </p:sp>
      <p:pic>
        <p:nvPicPr>
          <p:cNvPr id="4" name="Picture 3" descr="A collage of images of clouds&#10;&#10;AI-generated content may be incorrect.">
            <a:extLst>
              <a:ext uri="{FF2B5EF4-FFF2-40B4-BE49-F238E27FC236}">
                <a16:creationId xmlns:a16="http://schemas.microsoft.com/office/drawing/2014/main" id="{04AAFB3E-BED2-4109-4300-3EA311B6F321}"/>
              </a:ext>
            </a:extLst>
          </p:cNvPr>
          <p:cNvPicPr>
            <a:picLocks noChangeAspect="1"/>
          </p:cNvPicPr>
          <p:nvPr/>
        </p:nvPicPr>
        <p:blipFill>
          <a:blip r:embed="rId3"/>
          <a:stretch>
            <a:fillRect/>
          </a:stretch>
        </p:blipFill>
        <p:spPr>
          <a:xfrm>
            <a:off x="3072197" y="936858"/>
            <a:ext cx="7256392" cy="5921142"/>
          </a:xfrm>
          <a:prstGeom prst="rect">
            <a:avLst/>
          </a:prstGeom>
        </p:spPr>
      </p:pic>
    </p:spTree>
    <p:extLst>
      <p:ext uri="{BB962C8B-B14F-4D97-AF65-F5344CB8AC3E}">
        <p14:creationId xmlns:p14="http://schemas.microsoft.com/office/powerpoint/2010/main" val="3984285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5027E-768D-61B5-41E3-E5E549D921B9}"/>
            </a:ext>
          </a:extLst>
        </p:cNvPr>
        <p:cNvGrpSpPr/>
        <p:nvPr/>
      </p:nvGrpSpPr>
      <p:grpSpPr>
        <a:xfrm>
          <a:off x="0" y="0"/>
          <a:ext cx="0" cy="0"/>
          <a:chOff x="0" y="0"/>
          <a:chExt cx="0" cy="0"/>
        </a:xfrm>
      </p:grpSpPr>
      <p:pic>
        <p:nvPicPr>
          <p:cNvPr id="3" name="Picture 2" descr="A screenshot of a map&#10;&#10;AI-generated content may be incorrect.">
            <a:extLst>
              <a:ext uri="{FF2B5EF4-FFF2-40B4-BE49-F238E27FC236}">
                <a16:creationId xmlns:a16="http://schemas.microsoft.com/office/drawing/2014/main" id="{6C37D267-AD23-AA07-477F-F99384EF4C76}"/>
              </a:ext>
            </a:extLst>
          </p:cNvPr>
          <p:cNvPicPr>
            <a:picLocks noChangeAspect="1"/>
          </p:cNvPicPr>
          <p:nvPr/>
        </p:nvPicPr>
        <p:blipFill>
          <a:blip r:embed="rId3"/>
          <a:stretch>
            <a:fillRect/>
          </a:stretch>
        </p:blipFill>
        <p:spPr>
          <a:xfrm>
            <a:off x="3072197" y="936858"/>
            <a:ext cx="7256392" cy="5921142"/>
          </a:xfrm>
          <a:prstGeom prst="rect">
            <a:avLst/>
          </a:prstGeom>
        </p:spPr>
      </p:pic>
      <p:sp>
        <p:nvSpPr>
          <p:cNvPr id="10" name="TextBox 9">
            <a:extLst>
              <a:ext uri="{FF2B5EF4-FFF2-40B4-BE49-F238E27FC236}">
                <a16:creationId xmlns:a16="http://schemas.microsoft.com/office/drawing/2014/main" id="{6C1B977F-DBAC-2330-F5E9-31FB418A3594}"/>
              </a:ext>
            </a:extLst>
          </p:cNvPr>
          <p:cNvSpPr txBox="1"/>
          <p:nvPr/>
        </p:nvSpPr>
        <p:spPr>
          <a:xfrm>
            <a:off x="168137" y="352083"/>
            <a:ext cx="5808120" cy="1231106"/>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 MODIS cloud</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fraction over 20%</a:t>
            </a:r>
          </a:p>
        </p:txBody>
      </p:sp>
    </p:spTree>
    <p:extLst>
      <p:ext uri="{BB962C8B-B14F-4D97-AF65-F5344CB8AC3E}">
        <p14:creationId xmlns:p14="http://schemas.microsoft.com/office/powerpoint/2010/main" val="921463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EB3E4-80D3-2548-9AF6-81B275E14154}"/>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C403FA1F-AB4B-FA60-5A94-286B6A5C4F53}"/>
              </a:ext>
            </a:extLst>
          </p:cNvPr>
          <p:cNvPicPr>
            <a:picLocks noChangeAspect="1"/>
          </p:cNvPicPr>
          <p:nvPr/>
        </p:nvPicPr>
        <p:blipFill>
          <a:blip r:embed="rId3"/>
          <a:stretch>
            <a:fillRect/>
          </a:stretch>
        </p:blipFill>
        <p:spPr>
          <a:xfrm>
            <a:off x="3072197" y="936858"/>
            <a:ext cx="7256392" cy="5921142"/>
          </a:xfrm>
          <a:prstGeom prst="rect">
            <a:avLst/>
          </a:prstGeom>
        </p:spPr>
      </p:pic>
      <p:sp>
        <p:nvSpPr>
          <p:cNvPr id="10" name="TextBox 9">
            <a:extLst>
              <a:ext uri="{FF2B5EF4-FFF2-40B4-BE49-F238E27FC236}">
                <a16:creationId xmlns:a16="http://schemas.microsoft.com/office/drawing/2014/main" id="{9719A943-C8EF-6CE2-8778-A994391476E8}"/>
              </a:ext>
            </a:extLst>
          </p:cNvPr>
          <p:cNvSpPr txBox="1"/>
          <p:nvPr/>
        </p:nvSpPr>
        <p:spPr>
          <a:xfrm>
            <a:off x="168137" y="352083"/>
            <a:ext cx="5808120" cy="1877437"/>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 MODIS cloud</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fraction over 20% (gold)</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IFT opaque cloud, original</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algorithm</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2294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5C2CA-DEBE-865D-15BF-8C8ED348DDAB}"/>
            </a:ext>
          </a:extLst>
        </p:cNvPr>
        <p:cNvGrpSpPr/>
        <p:nvPr/>
      </p:nvGrpSpPr>
      <p:grpSpPr>
        <a:xfrm>
          <a:off x="0" y="0"/>
          <a:ext cx="0" cy="0"/>
          <a:chOff x="0" y="0"/>
          <a:chExt cx="0" cy="0"/>
        </a:xfrm>
      </p:grpSpPr>
      <p:pic>
        <p:nvPicPr>
          <p:cNvPr id="4" name="Picture 3" descr="A collage of images of ice&#10;&#10;AI-generated content may be incorrect.">
            <a:extLst>
              <a:ext uri="{FF2B5EF4-FFF2-40B4-BE49-F238E27FC236}">
                <a16:creationId xmlns:a16="http://schemas.microsoft.com/office/drawing/2014/main" id="{1C941BC3-F3C2-3DD7-A05B-D81D1626BD90}"/>
              </a:ext>
            </a:extLst>
          </p:cNvPr>
          <p:cNvPicPr>
            <a:picLocks noChangeAspect="1"/>
          </p:cNvPicPr>
          <p:nvPr/>
        </p:nvPicPr>
        <p:blipFill>
          <a:blip r:embed="rId3"/>
          <a:stretch>
            <a:fillRect/>
          </a:stretch>
        </p:blipFill>
        <p:spPr>
          <a:xfrm>
            <a:off x="3072197" y="936858"/>
            <a:ext cx="7256392" cy="5921142"/>
          </a:xfrm>
          <a:prstGeom prst="rect">
            <a:avLst/>
          </a:prstGeom>
        </p:spPr>
      </p:pic>
      <p:sp>
        <p:nvSpPr>
          <p:cNvPr id="10" name="TextBox 9">
            <a:extLst>
              <a:ext uri="{FF2B5EF4-FFF2-40B4-BE49-F238E27FC236}">
                <a16:creationId xmlns:a16="http://schemas.microsoft.com/office/drawing/2014/main" id="{AB5AA3B9-C6F7-5D0B-E1D4-3AA91B90203F}"/>
              </a:ext>
            </a:extLst>
          </p:cNvPr>
          <p:cNvSpPr txBox="1"/>
          <p:nvPr/>
        </p:nvSpPr>
        <p:spPr>
          <a:xfrm>
            <a:off x="168137" y="352083"/>
            <a:ext cx="5808120" cy="166199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clear-sky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22834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8F0C0-9E5E-F180-1BF7-17AA1833A34F}"/>
            </a:ext>
          </a:extLst>
        </p:cNvPr>
        <p:cNvGrpSpPr/>
        <p:nvPr/>
      </p:nvGrpSpPr>
      <p:grpSpPr>
        <a:xfrm>
          <a:off x="0" y="0"/>
          <a:ext cx="0" cy="0"/>
          <a:chOff x="0" y="0"/>
          <a:chExt cx="0" cy="0"/>
        </a:xfrm>
      </p:grpSpPr>
      <p:pic>
        <p:nvPicPr>
          <p:cNvPr id="6" name="Picture 5" descr="A collage of images of ice cases&#10;&#10;AI-generated content may be incorrect.">
            <a:extLst>
              <a:ext uri="{FF2B5EF4-FFF2-40B4-BE49-F238E27FC236}">
                <a16:creationId xmlns:a16="http://schemas.microsoft.com/office/drawing/2014/main" id="{38A65B30-05E0-3E3B-47F7-019A8A3736C4}"/>
              </a:ext>
            </a:extLst>
          </p:cNvPr>
          <p:cNvPicPr>
            <a:picLocks noChangeAspect="1"/>
          </p:cNvPicPr>
          <p:nvPr/>
        </p:nvPicPr>
        <p:blipFill>
          <a:blip r:embed="rId3"/>
          <a:stretch>
            <a:fillRect/>
          </a:stretch>
        </p:blipFill>
        <p:spPr>
          <a:xfrm>
            <a:off x="3072197" y="903330"/>
            <a:ext cx="7256392" cy="5921142"/>
          </a:xfrm>
          <a:prstGeom prst="rect">
            <a:avLst/>
          </a:prstGeom>
        </p:spPr>
      </p:pic>
      <p:sp>
        <p:nvSpPr>
          <p:cNvPr id="10" name="TextBox 9">
            <a:extLst>
              <a:ext uri="{FF2B5EF4-FFF2-40B4-BE49-F238E27FC236}">
                <a16:creationId xmlns:a16="http://schemas.microsoft.com/office/drawing/2014/main" id="{A779AC69-70CA-F7E2-FA48-004F86AE3B42}"/>
              </a:ext>
            </a:extLst>
          </p:cNvPr>
          <p:cNvSpPr txBox="1"/>
          <p:nvPr/>
        </p:nvSpPr>
        <p:spPr>
          <a:xfrm>
            <a:off x="168137" y="352083"/>
            <a:ext cx="5808120" cy="403187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clear-sky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Overlays:</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Gold: MODIS cloud &gt; 20%</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Red: IFT original cloud mask</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White: Clear sky ice</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Gray: Ice under thin clouds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Note: this is for sanity-check</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visualization only. The histograms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are built with selected pixels from</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not from entire images.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78543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89FAA-049C-5318-CD5C-723DCF7F8BD6}"/>
            </a:ext>
          </a:extLst>
        </p:cNvPr>
        <p:cNvGrpSpPr/>
        <p:nvPr/>
      </p:nvGrpSpPr>
      <p:grpSpPr>
        <a:xfrm>
          <a:off x="0" y="0"/>
          <a:ext cx="0" cy="0"/>
          <a:chOff x="0" y="0"/>
          <a:chExt cx="0" cy="0"/>
        </a:xfrm>
      </p:grpSpPr>
      <p:pic>
        <p:nvPicPr>
          <p:cNvPr id="3" name="Picture 2" descr="A collage of images of different colors&#10;&#10;AI-generated content may be incorrect.">
            <a:extLst>
              <a:ext uri="{FF2B5EF4-FFF2-40B4-BE49-F238E27FC236}">
                <a16:creationId xmlns:a16="http://schemas.microsoft.com/office/drawing/2014/main" id="{357149BC-BD64-0242-77FC-A8F9B32FF5C9}"/>
              </a:ext>
            </a:extLst>
          </p:cNvPr>
          <p:cNvPicPr>
            <a:picLocks noChangeAspect="1"/>
          </p:cNvPicPr>
          <p:nvPr/>
        </p:nvPicPr>
        <p:blipFill>
          <a:blip r:embed="rId3"/>
          <a:stretch>
            <a:fillRect/>
          </a:stretch>
        </p:blipFill>
        <p:spPr>
          <a:xfrm>
            <a:off x="3072197" y="903330"/>
            <a:ext cx="7256392" cy="5921142"/>
          </a:xfrm>
          <a:prstGeom prst="rect">
            <a:avLst/>
          </a:prstGeom>
        </p:spPr>
      </p:pic>
      <p:sp>
        <p:nvSpPr>
          <p:cNvPr id="10" name="TextBox 9">
            <a:extLst>
              <a:ext uri="{FF2B5EF4-FFF2-40B4-BE49-F238E27FC236}">
                <a16:creationId xmlns:a16="http://schemas.microsoft.com/office/drawing/2014/main" id="{39F72957-BAE1-59E9-668B-6818B75CBA6B}"/>
              </a:ext>
            </a:extLst>
          </p:cNvPr>
          <p:cNvSpPr txBox="1"/>
          <p:nvPr/>
        </p:nvSpPr>
        <p:spPr>
          <a:xfrm>
            <a:off x="168137" y="352083"/>
            <a:ext cx="5808120" cy="403187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cloudy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Overlays:</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Gold: MODIS cloud &gt; 20%</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Red: IFT original cloud mask</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White: Clear sky ice</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Gray: Ice under thin clouds</a:t>
            </a:r>
          </a:p>
          <a:p>
            <a:pPr marL="285750" indent="-285750">
              <a:buFontTx/>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Note: this is for sanity-check</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visualization only. The histograms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are built with selected pixels from</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not from entire images.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A collage of images of ice&#10;&#10;AI-generated content may be incorrect.">
            <a:extLst>
              <a:ext uri="{FF2B5EF4-FFF2-40B4-BE49-F238E27FC236}">
                <a16:creationId xmlns:a16="http://schemas.microsoft.com/office/drawing/2014/main" id="{FECC718E-F0D0-7D90-25C1-CB88BE3C0D43}"/>
              </a:ext>
            </a:extLst>
          </p:cNvPr>
          <p:cNvPicPr>
            <a:picLocks noChangeAspect="1"/>
          </p:cNvPicPr>
          <p:nvPr/>
        </p:nvPicPr>
        <p:blipFill>
          <a:blip r:embed="rId4"/>
          <a:stretch>
            <a:fillRect/>
          </a:stretch>
        </p:blipFill>
        <p:spPr>
          <a:xfrm>
            <a:off x="3072197" y="903330"/>
            <a:ext cx="7256392" cy="5921142"/>
          </a:xfrm>
          <a:prstGeom prst="rect">
            <a:avLst/>
          </a:prstGeom>
        </p:spPr>
      </p:pic>
    </p:spTree>
    <p:extLst>
      <p:ext uri="{BB962C8B-B14F-4D97-AF65-F5344CB8AC3E}">
        <p14:creationId xmlns:p14="http://schemas.microsoft.com/office/powerpoint/2010/main" val="118582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1051A-EA8A-E281-42AD-6B29AA7188EB}"/>
            </a:ext>
          </a:extLst>
        </p:cNvPr>
        <p:cNvGrpSpPr/>
        <p:nvPr/>
      </p:nvGrpSpPr>
      <p:grpSpPr>
        <a:xfrm>
          <a:off x="0" y="0"/>
          <a:ext cx="0" cy="0"/>
          <a:chOff x="0" y="0"/>
          <a:chExt cx="0" cy="0"/>
        </a:xfrm>
      </p:grpSpPr>
      <p:pic>
        <p:nvPicPr>
          <p:cNvPr id="3" name="Picture 2" descr="A collage of images of different colors&#10;&#10;AI-generated content may be incorrect.">
            <a:extLst>
              <a:ext uri="{FF2B5EF4-FFF2-40B4-BE49-F238E27FC236}">
                <a16:creationId xmlns:a16="http://schemas.microsoft.com/office/drawing/2014/main" id="{332AD78E-0FB4-4103-8AF9-B391D8734BF4}"/>
              </a:ext>
            </a:extLst>
          </p:cNvPr>
          <p:cNvPicPr>
            <a:picLocks noChangeAspect="1"/>
          </p:cNvPicPr>
          <p:nvPr/>
        </p:nvPicPr>
        <p:blipFill>
          <a:blip r:embed="rId3"/>
          <a:stretch>
            <a:fillRect/>
          </a:stretch>
        </p:blipFill>
        <p:spPr>
          <a:xfrm>
            <a:off x="3072197" y="903330"/>
            <a:ext cx="7256392" cy="5921142"/>
          </a:xfrm>
          <a:prstGeom prst="rect">
            <a:avLst/>
          </a:prstGeom>
        </p:spPr>
      </p:pic>
      <p:sp>
        <p:nvSpPr>
          <p:cNvPr id="10" name="TextBox 9">
            <a:extLst>
              <a:ext uri="{FF2B5EF4-FFF2-40B4-BE49-F238E27FC236}">
                <a16:creationId xmlns:a16="http://schemas.microsoft.com/office/drawing/2014/main" id="{B954E2F4-DCFC-0E37-8A22-60C5169D04BC}"/>
              </a:ext>
            </a:extLst>
          </p:cNvPr>
          <p:cNvSpPr txBox="1"/>
          <p:nvPr/>
        </p:nvSpPr>
        <p:spPr>
          <a:xfrm>
            <a:off x="168137" y="352083"/>
            <a:ext cx="5808120" cy="403187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cloudy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Overlays:</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Gold: MODIS cloud &gt; 20%</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Red: IFT original cloud mask</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White: Clear sky ice</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Gray: Ice under thin clouds</a:t>
            </a:r>
          </a:p>
          <a:p>
            <a:pPr marL="285750" indent="-285750">
              <a:buFontTx/>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Note: this is for sanity-check</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visualization only. The histograms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are built with selected pixels from</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not from entire images.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different colors&#10;&#10;AI-generated content may be incorrect.">
            <a:extLst>
              <a:ext uri="{FF2B5EF4-FFF2-40B4-BE49-F238E27FC236}">
                <a16:creationId xmlns:a16="http://schemas.microsoft.com/office/drawing/2014/main" id="{8AF58ADA-D1A4-C25B-5682-FCCA95A2C5D9}"/>
              </a:ext>
            </a:extLst>
          </p:cNvPr>
          <p:cNvPicPr>
            <a:picLocks noChangeAspect="1"/>
          </p:cNvPicPr>
          <p:nvPr/>
        </p:nvPicPr>
        <p:blipFill>
          <a:blip r:embed="rId4"/>
          <a:stretch>
            <a:fillRect/>
          </a:stretch>
        </p:blipFill>
        <p:spPr>
          <a:xfrm>
            <a:off x="3072197" y="903330"/>
            <a:ext cx="7256392" cy="5921142"/>
          </a:xfrm>
          <a:prstGeom prst="rect">
            <a:avLst/>
          </a:prstGeom>
        </p:spPr>
      </p:pic>
    </p:spTree>
    <p:extLst>
      <p:ext uri="{BB962C8B-B14F-4D97-AF65-F5344CB8AC3E}">
        <p14:creationId xmlns:p14="http://schemas.microsoft.com/office/powerpoint/2010/main" val="253762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473D-2B7E-57BF-3FC2-D38A8644E5B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115EBEF-0EE6-D62B-9E3B-84AEC6C40067}"/>
              </a:ext>
            </a:extLst>
          </p:cNvPr>
          <p:cNvSpPr txBox="1"/>
          <p:nvPr/>
        </p:nvSpPr>
        <p:spPr>
          <a:xfrm>
            <a:off x="168137" y="352083"/>
            <a:ext cx="5808120" cy="2523768"/>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Reflectance at different bandwidths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Relationships between surface type and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reflectance distribution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Most of the distinction in the clouds vs ice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is happening in the b7/b2 ratio</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is very similar to the standard measure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“Normalized Difference Snow and Ice Index”:</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NDSI = (Vis – IR)/(Vis + IR)</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For M(ODIS: common to use band 2 or band 4</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the visible band</a:t>
            </a:r>
          </a:p>
        </p:txBody>
      </p:sp>
      <p:pic>
        <p:nvPicPr>
          <p:cNvPr id="1026" name="Picture 2">
            <a:extLst>
              <a:ext uri="{FF2B5EF4-FFF2-40B4-BE49-F238E27FC236}">
                <a16:creationId xmlns:a16="http://schemas.microsoft.com/office/drawing/2014/main" id="{436ADB2D-29A4-96AF-7B68-CAC242C7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482" y="670560"/>
            <a:ext cx="7381381" cy="551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07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5958C0-DF25-EF9A-6964-479A0513F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7" y="337456"/>
            <a:ext cx="6319415" cy="46373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E79825-4182-C836-98AC-CF4D28EFD438}"/>
              </a:ext>
            </a:extLst>
          </p:cNvPr>
          <p:cNvSpPr txBox="1"/>
          <p:nvPr/>
        </p:nvSpPr>
        <p:spPr>
          <a:xfrm>
            <a:off x="6781800" y="576943"/>
            <a:ext cx="4408714" cy="1200329"/>
          </a:xfrm>
          <a:prstGeom prst="rect">
            <a:avLst/>
          </a:prstGeom>
          <a:noFill/>
        </p:spPr>
        <p:txBody>
          <a:bodyPr wrap="square" rtlCol="0">
            <a:spAutoFit/>
          </a:bodyPr>
          <a:lstStyle/>
          <a:p>
            <a:r>
              <a:rPr lang="en-US" dirty="0"/>
              <a:t>Example:</a:t>
            </a:r>
          </a:p>
          <a:p>
            <a:pPr marL="285750" indent="-285750">
              <a:buFontTx/>
              <a:buChar char="-"/>
            </a:pPr>
            <a:r>
              <a:rPr lang="en-US" dirty="0"/>
              <a:t>Quantile method</a:t>
            </a:r>
          </a:p>
          <a:p>
            <a:pPr marL="285750" indent="-285750">
              <a:buFontTx/>
              <a:buChar char="-"/>
            </a:pPr>
            <a:r>
              <a:rPr lang="en-US" dirty="0"/>
              <a:t>Fitted to the cloud-covered ice pixels</a:t>
            </a:r>
          </a:p>
          <a:p>
            <a:pPr marL="285750" indent="-285750">
              <a:buFontTx/>
              <a:buChar char="-"/>
            </a:pPr>
            <a:r>
              <a:rPr lang="en-US" dirty="0"/>
              <a:t>Thresholds = 13, 180, 180, 0.8</a:t>
            </a:r>
          </a:p>
        </p:txBody>
      </p:sp>
      <p:pic>
        <p:nvPicPr>
          <p:cNvPr id="5124" name="Picture 4">
            <a:extLst>
              <a:ext uri="{FF2B5EF4-FFF2-40B4-BE49-F238E27FC236}">
                <a16:creationId xmlns:a16="http://schemas.microsoft.com/office/drawing/2014/main" id="{F9FED897-32E0-DCD9-DFFC-4FE117231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313214"/>
            <a:ext cx="4921370" cy="26615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9985AFB-7824-83E8-094A-555A4FF6B648}"/>
              </a:ext>
            </a:extLst>
          </p:cNvPr>
          <p:cNvPicPr>
            <a:picLocks noChangeAspect="1"/>
          </p:cNvPicPr>
          <p:nvPr/>
        </p:nvPicPr>
        <p:blipFill>
          <a:blip r:embed="rId5"/>
          <a:stretch>
            <a:fillRect/>
          </a:stretch>
        </p:blipFill>
        <p:spPr>
          <a:xfrm>
            <a:off x="235857" y="5545620"/>
            <a:ext cx="2746829" cy="580316"/>
          </a:xfrm>
          <a:prstGeom prst="rect">
            <a:avLst/>
          </a:prstGeom>
        </p:spPr>
      </p:pic>
      <p:pic>
        <p:nvPicPr>
          <p:cNvPr id="4" name="Picture 3">
            <a:extLst>
              <a:ext uri="{FF2B5EF4-FFF2-40B4-BE49-F238E27FC236}">
                <a16:creationId xmlns:a16="http://schemas.microsoft.com/office/drawing/2014/main" id="{9EF2CE22-2079-5A2E-1006-A19F9D0C3C28}"/>
              </a:ext>
            </a:extLst>
          </p:cNvPr>
          <p:cNvPicPr>
            <a:picLocks noChangeAspect="1"/>
          </p:cNvPicPr>
          <p:nvPr/>
        </p:nvPicPr>
        <p:blipFill>
          <a:blip r:embed="rId6"/>
          <a:stretch>
            <a:fillRect/>
          </a:stretch>
        </p:blipFill>
        <p:spPr>
          <a:xfrm>
            <a:off x="2982686" y="5545620"/>
            <a:ext cx="2746829" cy="616635"/>
          </a:xfrm>
          <a:prstGeom prst="rect">
            <a:avLst/>
          </a:prstGeom>
        </p:spPr>
      </p:pic>
      <p:sp>
        <p:nvSpPr>
          <p:cNvPr id="5" name="TextBox 4">
            <a:extLst>
              <a:ext uri="{FF2B5EF4-FFF2-40B4-BE49-F238E27FC236}">
                <a16:creationId xmlns:a16="http://schemas.microsoft.com/office/drawing/2014/main" id="{DF4C7224-5622-3C2E-8843-9EC7D10212AC}"/>
              </a:ext>
            </a:extLst>
          </p:cNvPr>
          <p:cNvSpPr txBox="1"/>
          <p:nvPr/>
        </p:nvSpPr>
        <p:spPr>
          <a:xfrm>
            <a:off x="6955971" y="5253772"/>
            <a:ext cx="4234543" cy="1200329"/>
          </a:xfrm>
          <a:prstGeom prst="rect">
            <a:avLst/>
          </a:prstGeom>
          <a:noFill/>
        </p:spPr>
        <p:txBody>
          <a:bodyPr wrap="square" rtlCol="0">
            <a:spAutoFit/>
          </a:bodyPr>
          <a:lstStyle/>
          <a:p>
            <a:r>
              <a:rPr lang="en-US" dirty="0"/>
              <a:t>Looking for methods for deciding balance between strict and lax masking, weighting options with clear-sky and cloudy ice pixels</a:t>
            </a:r>
          </a:p>
        </p:txBody>
      </p:sp>
    </p:spTree>
    <p:extLst>
      <p:ext uri="{BB962C8B-B14F-4D97-AF65-F5344CB8AC3E}">
        <p14:creationId xmlns:p14="http://schemas.microsoft.com/office/powerpoint/2010/main" val="49975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CB64-A65B-598C-F4BF-E41C2FE133E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a:t>
            </a:r>
          </a:p>
        </p:txBody>
      </p:sp>
      <p:sp>
        <p:nvSpPr>
          <p:cNvPr id="3" name="Content Placeholder 2">
            <a:extLst>
              <a:ext uri="{FF2B5EF4-FFF2-40B4-BE49-F238E27FC236}">
                <a16:creationId xmlns:a16="http://schemas.microsoft.com/office/drawing/2014/main" id="{6F73238D-0DE4-9E38-6958-4655FFA7A7E6}"/>
              </a:ext>
            </a:extLst>
          </p:cNvPr>
          <p:cNvSpPr txBox="1">
            <a:spLocks/>
          </p:cNvSpPr>
          <p:nvPr/>
        </p:nvSpPr>
        <p:spPr>
          <a:xfrm>
            <a:off x="5395356" y="4255329"/>
            <a:ext cx="6714778" cy="132586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“Evaluating object-based sea ice segmentation.”</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 IEEE TGRS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Evaluation metrics intercomparison. Extension of Simon’s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Side by side comparison of Lopez-Acosta, Buckley, and the new tiling method, just focusing on the segmentation quality</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F1DCBB99-8AE8-B4EF-7949-0AD945672A9C}"/>
              </a:ext>
            </a:extLst>
          </p:cNvPr>
          <p:cNvSpPr txBox="1">
            <a:spLocks/>
          </p:cNvSpPr>
          <p:nvPr/>
        </p:nvSpPr>
        <p:spPr>
          <a:xfrm>
            <a:off x="5395356" y="5686072"/>
            <a:ext cx="6700719" cy="1063468"/>
          </a:xfrm>
          <a:prstGeom prst="rect">
            <a:avLst/>
          </a:prstGeom>
          <a:ln w="12700">
            <a:solidFill>
              <a:schemeClr val="accent1">
                <a:shade val="15000"/>
              </a:schemeClr>
            </a:solid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“IceFloeTracker.jl: Open Source Software for …”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JOSS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Demonstrate scientific need for software, document its capability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Want to have improved, clean API so that it can be as easy to modify as we want it to be</a:t>
            </a:r>
          </a:p>
        </p:txBody>
      </p:sp>
      <p:sp>
        <p:nvSpPr>
          <p:cNvPr id="9" name="Content Placeholder 2">
            <a:extLst>
              <a:ext uri="{FF2B5EF4-FFF2-40B4-BE49-F238E27FC236}">
                <a16:creationId xmlns:a16="http://schemas.microsoft.com/office/drawing/2014/main" id="{809F12A3-CB42-1BC2-137F-5810A457BC7D}"/>
              </a:ext>
            </a:extLst>
          </p:cNvPr>
          <p:cNvSpPr txBox="1">
            <a:spLocks/>
          </p:cNvSpPr>
          <p:nvPr/>
        </p:nvSpPr>
        <p:spPr>
          <a:xfrm>
            <a:off x="5395356" y="1794071"/>
            <a:ext cx="6714778" cy="1375031"/>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Calibration/validation of the </a:t>
            </a:r>
            <a:r>
              <a:rPr lang="en-US" sz="1400" b="1" dirty="0" err="1">
                <a:latin typeface="Helvetica Neue" panose="02000503000000020004" pitchFamily="2" charset="0"/>
                <a:ea typeface="Helvetica Neue" panose="02000503000000020004" pitchFamily="2" charset="0"/>
                <a:cs typeface="Helvetica Neue" panose="02000503000000020004" pitchFamily="2" charset="0"/>
              </a:rPr>
              <a:t>cloudmask</a:t>
            </a:r>
            <a:r>
              <a:rPr lang="en-US" sz="1400" b="1" dirty="0">
                <a:latin typeface="Helvetica Neue" panose="02000503000000020004" pitchFamily="2" charset="0"/>
                <a:ea typeface="Helvetica Neue" panose="02000503000000020004" pitchFamily="2" charset="0"/>
                <a:cs typeface="Helvetica Neue" panose="02000503000000020004" pitchFamily="2" charset="0"/>
              </a:rPr>
              <a:t>, preprocessing, segmentation, and tracking (for original IFT)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IEEE TGRS</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Description of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cal-val</a:t>
            </a:r>
            <a:r>
              <a:rPr lang="en-US" sz="1400" dirty="0">
                <a:latin typeface="Helvetica Neue" panose="02000503000000020004" pitchFamily="2" charset="0"/>
                <a:ea typeface="Helvetica Neue" panose="02000503000000020004" pitchFamily="2" charset="0"/>
                <a:cs typeface="Helvetica Neue" panose="02000503000000020004" pitchFamily="2" charset="0"/>
              </a:rPr>
              <a:t>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Validation dataset, updated </a:t>
            </a:r>
            <a:r>
              <a:rPr lang="en-US" sz="1400">
                <a:latin typeface="Helvetica Neue" panose="02000503000000020004" pitchFamily="2" charset="0"/>
                <a:ea typeface="Helvetica Neue" panose="02000503000000020004" pitchFamily="2" charset="0"/>
                <a:cs typeface="Helvetica Neue" panose="02000503000000020004" pitchFamily="2" charset="0"/>
              </a:rPr>
              <a:t>algorithm description</a:t>
            </a:r>
            <a:endParaRPr lang="en-US" sz="14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ontent Placeholder 2">
            <a:extLst>
              <a:ext uri="{FF2B5EF4-FFF2-40B4-BE49-F238E27FC236}">
                <a16:creationId xmlns:a16="http://schemas.microsoft.com/office/drawing/2014/main" id="{378AB3B9-3CBA-7F40-D687-DA6994EC1DC0}"/>
              </a:ext>
            </a:extLst>
          </p:cNvPr>
          <p:cNvSpPr txBox="1">
            <a:spLocks/>
          </p:cNvSpPr>
          <p:nvPr/>
        </p:nvSpPr>
        <p:spPr>
          <a:xfrm>
            <a:off x="5395356" y="297325"/>
            <a:ext cx="6700719" cy="132059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“Observing floe-scale ice motion during summer” </a:t>
            </a:r>
            <a:r>
              <a:rPr lang="en-US" sz="1400" b="1" i="1" dirty="0" err="1">
                <a:latin typeface="Helvetica Neue" panose="02000503000000020004" pitchFamily="2" charset="0"/>
                <a:ea typeface="Helvetica Neue" panose="02000503000000020004" pitchFamily="2" charset="0"/>
                <a:cs typeface="Helvetica Neue" panose="02000503000000020004" pitchFamily="2" charset="0"/>
              </a:rPr>
              <a:t>AoG</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(Dec) Poster at AGU: Fram Strait dataset and demonstration of data utility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(Dec) Waiting for co-author feedback (received comments from Ellen, Jenny)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(May) Poster at AMS: FSD Seasonality, Fram Strait Dataset, IFT outline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729004B9-9EE1-614F-3935-31D267E1F260}"/>
              </a:ext>
            </a:extLst>
          </p:cNvPr>
          <p:cNvSpPr txBox="1"/>
          <p:nvPr/>
        </p:nvSpPr>
        <p:spPr>
          <a:xfrm>
            <a:off x="633530" y="827275"/>
            <a:ext cx="4133542" cy="738664"/>
          </a:xfrm>
          <a:prstGeom prst="rect">
            <a:avLst/>
          </a:prstGeom>
          <a:noFill/>
        </p:spPr>
        <p:txBody>
          <a:bodyPr wrap="square" rtlCol="0">
            <a:spAutoFit/>
          </a:bodyPr>
          <a:lstStyle/>
          <a:p>
            <a:r>
              <a:rPr lang="en-US" sz="1400" dirty="0"/>
              <a:t>Revised draft to coauthors + Jenny by Nov. 25, 2024</a:t>
            </a:r>
          </a:p>
          <a:p>
            <a:r>
              <a:rPr lang="en-US" sz="1400" dirty="0"/>
              <a:t>Init goal to re-submit to Annals of Glaciology by Dec. 6, 2024, on backburner  now.</a:t>
            </a:r>
          </a:p>
        </p:txBody>
      </p:sp>
      <p:sp>
        <p:nvSpPr>
          <p:cNvPr id="14" name="TextBox 13">
            <a:extLst>
              <a:ext uri="{FF2B5EF4-FFF2-40B4-BE49-F238E27FC236}">
                <a16:creationId xmlns:a16="http://schemas.microsoft.com/office/drawing/2014/main" id="{7AF227D4-DB60-07E4-6D5F-15A9744AB6A7}"/>
              </a:ext>
            </a:extLst>
          </p:cNvPr>
          <p:cNvSpPr txBox="1"/>
          <p:nvPr/>
        </p:nvSpPr>
        <p:spPr>
          <a:xfrm>
            <a:off x="633529" y="1530629"/>
            <a:ext cx="4413003" cy="307777"/>
          </a:xfrm>
          <a:prstGeom prst="rect">
            <a:avLst/>
          </a:prstGeom>
          <a:noFill/>
        </p:spPr>
        <p:txBody>
          <a:bodyPr wrap="square" rtlCol="0">
            <a:spAutoFit/>
          </a:bodyPr>
          <a:lstStyle/>
          <a:p>
            <a:r>
              <a:rPr lang="en-US" sz="1400" dirty="0"/>
              <a:t>Finished 2024 NASA report</a:t>
            </a:r>
          </a:p>
        </p:txBody>
      </p:sp>
      <p:grpSp>
        <p:nvGrpSpPr>
          <p:cNvPr id="21" name="Group 20">
            <a:extLst>
              <a:ext uri="{FF2B5EF4-FFF2-40B4-BE49-F238E27FC236}">
                <a16:creationId xmlns:a16="http://schemas.microsoft.com/office/drawing/2014/main" id="{105B51F8-4C0F-AAE9-7518-E968CF234473}"/>
              </a:ext>
            </a:extLst>
          </p:cNvPr>
          <p:cNvGrpSpPr/>
          <p:nvPr/>
        </p:nvGrpSpPr>
        <p:grpSpPr>
          <a:xfrm>
            <a:off x="160560" y="864733"/>
            <a:ext cx="493984" cy="5884807"/>
            <a:chOff x="7073462" y="705179"/>
            <a:chExt cx="493984" cy="5884807"/>
          </a:xfrm>
        </p:grpSpPr>
        <p:cxnSp>
          <p:nvCxnSpPr>
            <p:cNvPr id="12" name="Straight Connector 11">
              <a:extLst>
                <a:ext uri="{FF2B5EF4-FFF2-40B4-BE49-F238E27FC236}">
                  <a16:creationId xmlns:a16="http://schemas.microsoft.com/office/drawing/2014/main" id="{945271FE-7C69-6C30-8F18-B1FCEA5886C2}"/>
                </a:ext>
              </a:extLst>
            </p:cNvPr>
            <p:cNvCxnSpPr/>
            <p:nvPr/>
          </p:nvCxnSpPr>
          <p:spPr>
            <a:xfrm>
              <a:off x="7315200" y="705179"/>
              <a:ext cx="0" cy="5884807"/>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E9392F8-55C9-9C36-E8B1-49331177BAAA}"/>
                </a:ext>
              </a:extLst>
            </p:cNvPr>
            <p:cNvSpPr txBox="1"/>
            <p:nvPr/>
          </p:nvSpPr>
          <p:spPr>
            <a:xfrm>
              <a:off x="7073462" y="819023"/>
              <a:ext cx="483476" cy="276999"/>
            </a:xfrm>
            <a:prstGeom prst="rect">
              <a:avLst/>
            </a:prstGeom>
            <a:solidFill>
              <a:schemeClr val="tx2">
                <a:lumMod val="10000"/>
                <a:lumOff val="90000"/>
              </a:schemeClr>
            </a:solidFill>
          </p:spPr>
          <p:txBody>
            <a:bodyPr wrap="square" rtlCol="0">
              <a:spAutoFit/>
            </a:bodyPr>
            <a:lstStyle/>
            <a:p>
              <a:pPr algn="ctr"/>
              <a:r>
                <a:rPr lang="en-US" sz="1200" dirty="0"/>
                <a:t>Nov</a:t>
              </a:r>
            </a:p>
          </p:txBody>
        </p:sp>
        <p:sp>
          <p:nvSpPr>
            <p:cNvPr id="6" name="TextBox 5">
              <a:extLst>
                <a:ext uri="{FF2B5EF4-FFF2-40B4-BE49-F238E27FC236}">
                  <a16:creationId xmlns:a16="http://schemas.microsoft.com/office/drawing/2014/main" id="{A4262AC8-5D60-10DF-CE4B-8971E149D2F6}"/>
                </a:ext>
              </a:extLst>
            </p:cNvPr>
            <p:cNvSpPr txBox="1"/>
            <p:nvPr/>
          </p:nvSpPr>
          <p:spPr>
            <a:xfrm>
              <a:off x="7083970" y="1269887"/>
              <a:ext cx="483476" cy="276999"/>
            </a:xfrm>
            <a:prstGeom prst="rect">
              <a:avLst/>
            </a:prstGeom>
            <a:solidFill>
              <a:schemeClr val="tx2">
                <a:lumMod val="10000"/>
                <a:lumOff val="90000"/>
              </a:schemeClr>
            </a:solidFill>
          </p:spPr>
          <p:txBody>
            <a:bodyPr wrap="square" rtlCol="0">
              <a:spAutoFit/>
            </a:bodyPr>
            <a:lstStyle/>
            <a:p>
              <a:pPr algn="ctr"/>
              <a:r>
                <a:rPr lang="en-US" sz="1200" dirty="0"/>
                <a:t>Dec</a:t>
              </a:r>
            </a:p>
          </p:txBody>
        </p:sp>
        <p:sp>
          <p:nvSpPr>
            <p:cNvPr id="7" name="TextBox 6">
              <a:extLst>
                <a:ext uri="{FF2B5EF4-FFF2-40B4-BE49-F238E27FC236}">
                  <a16:creationId xmlns:a16="http://schemas.microsoft.com/office/drawing/2014/main" id="{11A9971F-232E-E72E-5674-AEBD8A92CE61}"/>
                </a:ext>
              </a:extLst>
            </p:cNvPr>
            <p:cNvSpPr txBox="1"/>
            <p:nvPr/>
          </p:nvSpPr>
          <p:spPr>
            <a:xfrm>
              <a:off x="7083970" y="1764763"/>
              <a:ext cx="483476" cy="276999"/>
            </a:xfrm>
            <a:prstGeom prst="rect">
              <a:avLst/>
            </a:prstGeom>
            <a:solidFill>
              <a:schemeClr val="accent3">
                <a:lumMod val="20000"/>
                <a:lumOff val="80000"/>
              </a:schemeClr>
            </a:solidFill>
          </p:spPr>
          <p:txBody>
            <a:bodyPr wrap="square" rtlCol="0">
              <a:spAutoFit/>
            </a:bodyPr>
            <a:lstStyle/>
            <a:p>
              <a:pPr algn="ctr"/>
              <a:r>
                <a:rPr lang="en-US" sz="1200" dirty="0"/>
                <a:t>Jan</a:t>
              </a:r>
            </a:p>
          </p:txBody>
        </p:sp>
        <p:sp>
          <p:nvSpPr>
            <p:cNvPr id="8" name="TextBox 7">
              <a:extLst>
                <a:ext uri="{FF2B5EF4-FFF2-40B4-BE49-F238E27FC236}">
                  <a16:creationId xmlns:a16="http://schemas.microsoft.com/office/drawing/2014/main" id="{F2569B01-EF1D-1345-4E4D-543C44D1929E}"/>
                </a:ext>
              </a:extLst>
            </p:cNvPr>
            <p:cNvSpPr txBox="1"/>
            <p:nvPr/>
          </p:nvSpPr>
          <p:spPr>
            <a:xfrm>
              <a:off x="7073462" y="2237544"/>
              <a:ext cx="483476" cy="276999"/>
            </a:xfrm>
            <a:prstGeom prst="rect">
              <a:avLst/>
            </a:prstGeom>
            <a:solidFill>
              <a:schemeClr val="accent3">
                <a:lumMod val="20000"/>
                <a:lumOff val="80000"/>
              </a:schemeClr>
            </a:solidFill>
          </p:spPr>
          <p:txBody>
            <a:bodyPr wrap="square" rtlCol="0">
              <a:spAutoFit/>
            </a:bodyPr>
            <a:lstStyle/>
            <a:p>
              <a:pPr algn="ctr"/>
              <a:r>
                <a:rPr lang="en-US" sz="1200" dirty="0"/>
                <a:t>Feb</a:t>
              </a:r>
            </a:p>
          </p:txBody>
        </p:sp>
        <p:sp>
          <p:nvSpPr>
            <p:cNvPr id="11" name="TextBox 10">
              <a:extLst>
                <a:ext uri="{FF2B5EF4-FFF2-40B4-BE49-F238E27FC236}">
                  <a16:creationId xmlns:a16="http://schemas.microsoft.com/office/drawing/2014/main" id="{705AC6DE-53DD-CBDE-33DA-9DC980CC5DC4}"/>
                </a:ext>
              </a:extLst>
            </p:cNvPr>
            <p:cNvSpPr txBox="1"/>
            <p:nvPr/>
          </p:nvSpPr>
          <p:spPr>
            <a:xfrm>
              <a:off x="7073462" y="2708537"/>
              <a:ext cx="483476" cy="276999"/>
            </a:xfrm>
            <a:prstGeom prst="rect">
              <a:avLst/>
            </a:prstGeom>
            <a:solidFill>
              <a:schemeClr val="accent3">
                <a:lumMod val="20000"/>
                <a:lumOff val="80000"/>
              </a:schemeClr>
            </a:solidFill>
          </p:spPr>
          <p:txBody>
            <a:bodyPr wrap="square" rtlCol="0">
              <a:spAutoFit/>
            </a:bodyPr>
            <a:lstStyle/>
            <a:p>
              <a:pPr algn="ctr"/>
              <a:r>
                <a:rPr lang="en-US" sz="1200" dirty="0"/>
                <a:t>Mar</a:t>
              </a:r>
            </a:p>
          </p:txBody>
        </p:sp>
        <p:sp>
          <p:nvSpPr>
            <p:cNvPr id="15" name="TextBox 14">
              <a:extLst>
                <a:ext uri="{FF2B5EF4-FFF2-40B4-BE49-F238E27FC236}">
                  <a16:creationId xmlns:a16="http://schemas.microsoft.com/office/drawing/2014/main" id="{BABD8B9A-AF89-5495-7112-50F9866C34ED}"/>
                </a:ext>
              </a:extLst>
            </p:cNvPr>
            <p:cNvSpPr txBox="1"/>
            <p:nvPr/>
          </p:nvSpPr>
          <p:spPr>
            <a:xfrm>
              <a:off x="7083970" y="3152001"/>
              <a:ext cx="483476" cy="276999"/>
            </a:xfrm>
            <a:prstGeom prst="rect">
              <a:avLst/>
            </a:prstGeom>
            <a:solidFill>
              <a:schemeClr val="accent2">
                <a:lumMod val="20000"/>
                <a:lumOff val="80000"/>
              </a:schemeClr>
            </a:solidFill>
          </p:spPr>
          <p:txBody>
            <a:bodyPr wrap="square" rtlCol="0">
              <a:spAutoFit/>
            </a:bodyPr>
            <a:lstStyle/>
            <a:p>
              <a:pPr algn="ctr"/>
              <a:r>
                <a:rPr lang="en-US" sz="1200" dirty="0"/>
                <a:t>Apr</a:t>
              </a:r>
            </a:p>
          </p:txBody>
        </p:sp>
        <p:sp>
          <p:nvSpPr>
            <p:cNvPr id="16" name="TextBox 15">
              <a:extLst>
                <a:ext uri="{FF2B5EF4-FFF2-40B4-BE49-F238E27FC236}">
                  <a16:creationId xmlns:a16="http://schemas.microsoft.com/office/drawing/2014/main" id="{DBC4ED9D-54FB-E80A-FBB6-4711F83994EB}"/>
                </a:ext>
              </a:extLst>
            </p:cNvPr>
            <p:cNvSpPr txBox="1"/>
            <p:nvPr/>
          </p:nvSpPr>
          <p:spPr>
            <a:xfrm>
              <a:off x="7083970" y="3647582"/>
              <a:ext cx="483476" cy="276999"/>
            </a:xfrm>
            <a:prstGeom prst="rect">
              <a:avLst/>
            </a:prstGeom>
            <a:solidFill>
              <a:schemeClr val="accent2">
                <a:lumMod val="20000"/>
                <a:lumOff val="80000"/>
              </a:schemeClr>
            </a:solidFill>
          </p:spPr>
          <p:txBody>
            <a:bodyPr wrap="square" rtlCol="0">
              <a:spAutoFit/>
            </a:bodyPr>
            <a:lstStyle/>
            <a:p>
              <a:pPr algn="ctr"/>
              <a:r>
                <a:rPr lang="en-US" sz="1200" dirty="0"/>
                <a:t>May</a:t>
              </a:r>
            </a:p>
          </p:txBody>
        </p:sp>
        <p:sp>
          <p:nvSpPr>
            <p:cNvPr id="17" name="TextBox 16">
              <a:extLst>
                <a:ext uri="{FF2B5EF4-FFF2-40B4-BE49-F238E27FC236}">
                  <a16:creationId xmlns:a16="http://schemas.microsoft.com/office/drawing/2014/main" id="{09483CC6-1CFD-8863-7D16-7F271D5340F7}"/>
                </a:ext>
              </a:extLst>
            </p:cNvPr>
            <p:cNvSpPr txBox="1"/>
            <p:nvPr/>
          </p:nvSpPr>
          <p:spPr>
            <a:xfrm>
              <a:off x="7083970" y="4095775"/>
              <a:ext cx="483476" cy="276999"/>
            </a:xfrm>
            <a:prstGeom prst="rect">
              <a:avLst/>
            </a:prstGeom>
            <a:solidFill>
              <a:schemeClr val="accent2">
                <a:lumMod val="20000"/>
                <a:lumOff val="80000"/>
              </a:schemeClr>
            </a:solidFill>
          </p:spPr>
          <p:txBody>
            <a:bodyPr wrap="square" rtlCol="0">
              <a:spAutoFit/>
            </a:bodyPr>
            <a:lstStyle/>
            <a:p>
              <a:pPr algn="ctr"/>
              <a:r>
                <a:rPr lang="en-US" sz="1200" dirty="0"/>
                <a:t>Jun</a:t>
              </a:r>
            </a:p>
          </p:txBody>
        </p:sp>
        <p:sp>
          <p:nvSpPr>
            <p:cNvPr id="18" name="TextBox 17">
              <a:extLst>
                <a:ext uri="{FF2B5EF4-FFF2-40B4-BE49-F238E27FC236}">
                  <a16:creationId xmlns:a16="http://schemas.microsoft.com/office/drawing/2014/main" id="{C318F356-1289-0224-84A8-B7A66B9BDD31}"/>
                </a:ext>
              </a:extLst>
            </p:cNvPr>
            <p:cNvSpPr txBox="1"/>
            <p:nvPr/>
          </p:nvSpPr>
          <p:spPr>
            <a:xfrm>
              <a:off x="7073462" y="4539240"/>
              <a:ext cx="483476" cy="276999"/>
            </a:xfrm>
            <a:prstGeom prst="rect">
              <a:avLst/>
            </a:prstGeom>
            <a:solidFill>
              <a:schemeClr val="accent5">
                <a:lumMod val="20000"/>
                <a:lumOff val="80000"/>
              </a:schemeClr>
            </a:solidFill>
          </p:spPr>
          <p:txBody>
            <a:bodyPr wrap="square" rtlCol="0">
              <a:spAutoFit/>
            </a:bodyPr>
            <a:lstStyle/>
            <a:p>
              <a:pPr algn="ctr"/>
              <a:r>
                <a:rPr lang="en-US" sz="1200" dirty="0"/>
                <a:t>Jul</a:t>
              </a:r>
            </a:p>
          </p:txBody>
        </p:sp>
        <p:sp>
          <p:nvSpPr>
            <p:cNvPr id="19" name="TextBox 18">
              <a:extLst>
                <a:ext uri="{FF2B5EF4-FFF2-40B4-BE49-F238E27FC236}">
                  <a16:creationId xmlns:a16="http://schemas.microsoft.com/office/drawing/2014/main" id="{BC9F3676-C1E3-7316-F718-E71E589EEF5A}"/>
                </a:ext>
              </a:extLst>
            </p:cNvPr>
            <p:cNvSpPr txBox="1"/>
            <p:nvPr/>
          </p:nvSpPr>
          <p:spPr>
            <a:xfrm>
              <a:off x="7080184" y="4982704"/>
              <a:ext cx="483476" cy="276999"/>
            </a:xfrm>
            <a:prstGeom prst="rect">
              <a:avLst/>
            </a:prstGeom>
            <a:solidFill>
              <a:schemeClr val="accent5">
                <a:lumMod val="20000"/>
                <a:lumOff val="80000"/>
              </a:schemeClr>
            </a:solidFill>
          </p:spPr>
          <p:txBody>
            <a:bodyPr wrap="square" rtlCol="0">
              <a:spAutoFit/>
            </a:bodyPr>
            <a:lstStyle/>
            <a:p>
              <a:pPr algn="ctr"/>
              <a:r>
                <a:rPr lang="en-US" sz="1200" dirty="0"/>
                <a:t>Aug</a:t>
              </a:r>
            </a:p>
          </p:txBody>
        </p:sp>
        <p:sp>
          <p:nvSpPr>
            <p:cNvPr id="20" name="TextBox 19">
              <a:extLst>
                <a:ext uri="{FF2B5EF4-FFF2-40B4-BE49-F238E27FC236}">
                  <a16:creationId xmlns:a16="http://schemas.microsoft.com/office/drawing/2014/main" id="{49171CE4-5540-6A4C-DB1B-A15FEB75DF12}"/>
                </a:ext>
              </a:extLst>
            </p:cNvPr>
            <p:cNvSpPr txBox="1"/>
            <p:nvPr/>
          </p:nvSpPr>
          <p:spPr>
            <a:xfrm>
              <a:off x="7080184" y="5427540"/>
              <a:ext cx="483476" cy="276999"/>
            </a:xfrm>
            <a:prstGeom prst="rect">
              <a:avLst/>
            </a:prstGeom>
            <a:solidFill>
              <a:schemeClr val="accent5">
                <a:lumMod val="20000"/>
                <a:lumOff val="80000"/>
              </a:schemeClr>
            </a:solidFill>
          </p:spPr>
          <p:txBody>
            <a:bodyPr wrap="square" rtlCol="0">
              <a:spAutoFit/>
            </a:bodyPr>
            <a:lstStyle/>
            <a:p>
              <a:pPr algn="ctr"/>
              <a:r>
                <a:rPr lang="en-US" sz="1200" dirty="0"/>
                <a:t>Sep</a:t>
              </a:r>
            </a:p>
          </p:txBody>
        </p:sp>
      </p:grpSp>
      <p:sp>
        <p:nvSpPr>
          <p:cNvPr id="22" name="TextBox 21">
            <a:extLst>
              <a:ext uri="{FF2B5EF4-FFF2-40B4-BE49-F238E27FC236}">
                <a16:creationId xmlns:a16="http://schemas.microsoft.com/office/drawing/2014/main" id="{9698B310-A806-D625-F5C8-2E93420FD65E}"/>
              </a:ext>
            </a:extLst>
          </p:cNvPr>
          <p:cNvSpPr txBox="1"/>
          <p:nvPr/>
        </p:nvSpPr>
        <p:spPr>
          <a:xfrm>
            <a:off x="650758" y="3661890"/>
            <a:ext cx="4413003" cy="307777"/>
          </a:xfrm>
          <a:prstGeom prst="rect">
            <a:avLst/>
          </a:prstGeom>
          <a:noFill/>
        </p:spPr>
        <p:txBody>
          <a:bodyPr wrap="square" rtlCol="0">
            <a:spAutoFit/>
          </a:bodyPr>
          <a:lstStyle/>
          <a:p>
            <a:r>
              <a:rPr lang="en-US" sz="1400" dirty="0"/>
              <a:t>AMS poster presentation</a:t>
            </a:r>
          </a:p>
        </p:txBody>
      </p:sp>
      <p:sp>
        <p:nvSpPr>
          <p:cNvPr id="23" name="TextBox 22">
            <a:extLst>
              <a:ext uri="{FF2B5EF4-FFF2-40B4-BE49-F238E27FC236}">
                <a16:creationId xmlns:a16="http://schemas.microsoft.com/office/drawing/2014/main" id="{671AE6A4-FC9B-2BC7-70FC-4441BA2C2280}"/>
              </a:ext>
            </a:extLst>
          </p:cNvPr>
          <p:cNvSpPr txBox="1"/>
          <p:nvPr/>
        </p:nvSpPr>
        <p:spPr>
          <a:xfrm>
            <a:off x="650758" y="3104197"/>
            <a:ext cx="4413003" cy="523220"/>
          </a:xfrm>
          <a:prstGeom prst="rect">
            <a:avLst/>
          </a:prstGeom>
          <a:noFill/>
        </p:spPr>
        <p:txBody>
          <a:bodyPr wrap="square" rtlCol="0">
            <a:spAutoFit/>
          </a:bodyPr>
          <a:lstStyle/>
          <a:p>
            <a:r>
              <a:rPr lang="en-US" sz="1400" dirty="0" err="1"/>
              <a:t>IFT.jl</a:t>
            </a:r>
            <a:r>
              <a:rPr lang="en-US" sz="1400" dirty="0"/>
              <a:t> updates: removed Python dependency for </a:t>
            </a:r>
            <a:r>
              <a:rPr lang="en-US" sz="1400" dirty="0" err="1"/>
              <a:t>latlon.py</a:t>
            </a:r>
            <a:r>
              <a:rPr lang="en-US" sz="1400" dirty="0"/>
              <a:t>, implemented simpler rotation registration</a:t>
            </a:r>
          </a:p>
        </p:txBody>
      </p:sp>
      <p:sp>
        <p:nvSpPr>
          <p:cNvPr id="24" name="TextBox 23">
            <a:extLst>
              <a:ext uri="{FF2B5EF4-FFF2-40B4-BE49-F238E27FC236}">
                <a16:creationId xmlns:a16="http://schemas.microsoft.com/office/drawing/2014/main" id="{B91BB3FE-EB9B-BFF5-4128-1ABBD42962C7}"/>
              </a:ext>
            </a:extLst>
          </p:cNvPr>
          <p:cNvSpPr txBox="1"/>
          <p:nvPr/>
        </p:nvSpPr>
        <p:spPr>
          <a:xfrm>
            <a:off x="644036" y="1850982"/>
            <a:ext cx="4413003" cy="738664"/>
          </a:xfrm>
          <a:prstGeom prst="rect">
            <a:avLst/>
          </a:prstGeom>
          <a:noFill/>
        </p:spPr>
        <p:txBody>
          <a:bodyPr wrap="square" rtlCol="0">
            <a:spAutoFit/>
          </a:bodyPr>
          <a:lstStyle/>
          <a:p>
            <a:r>
              <a:rPr lang="en-US" sz="1400" dirty="0"/>
              <a:t>Continuing work on the validation dataset</a:t>
            </a:r>
          </a:p>
          <a:p>
            <a:r>
              <a:rPr lang="en-US" sz="1400" dirty="0"/>
              <a:t>Literature review for evaluation metrics paper</a:t>
            </a:r>
          </a:p>
          <a:p>
            <a:r>
              <a:rPr lang="en-US" sz="1400" dirty="0"/>
              <a:t>Developing methods for intercomparison</a:t>
            </a:r>
          </a:p>
        </p:txBody>
      </p:sp>
    </p:spTree>
    <p:extLst>
      <p:ext uri="{BB962C8B-B14F-4D97-AF65-F5344CB8AC3E}">
        <p14:creationId xmlns:p14="http://schemas.microsoft.com/office/powerpoint/2010/main" val="87989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408D7-C166-089D-B99C-090605E5A3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9BCD3C8-179A-514D-7B40-EC1D8F8FACBC}"/>
              </a:ext>
            </a:extLst>
          </p:cNvPr>
          <p:cNvSpPr txBox="1"/>
          <p:nvPr/>
        </p:nvSpPr>
        <p:spPr>
          <a:xfrm>
            <a:off x="6781800" y="576943"/>
            <a:ext cx="4408714" cy="1200329"/>
          </a:xfrm>
          <a:prstGeom prst="rect">
            <a:avLst/>
          </a:prstGeom>
          <a:noFill/>
        </p:spPr>
        <p:txBody>
          <a:bodyPr wrap="square" rtlCol="0">
            <a:spAutoFit/>
          </a:bodyPr>
          <a:lstStyle/>
          <a:p>
            <a:r>
              <a:rPr lang="en-US" dirty="0"/>
              <a:t>Example:</a:t>
            </a:r>
          </a:p>
          <a:p>
            <a:pPr marL="285750" indent="-285750">
              <a:buFontTx/>
              <a:buChar char="-"/>
            </a:pPr>
            <a:r>
              <a:rPr lang="en-US" dirty="0"/>
              <a:t>Quantile method</a:t>
            </a:r>
          </a:p>
          <a:p>
            <a:pPr marL="285750" indent="-285750">
              <a:buFontTx/>
              <a:buChar char="-"/>
            </a:pPr>
            <a:r>
              <a:rPr lang="en-US" dirty="0"/>
              <a:t>Fitted to the clear-sky ice pixels</a:t>
            </a:r>
          </a:p>
          <a:p>
            <a:pPr marL="285750" indent="-285750">
              <a:buFontTx/>
              <a:buChar char="-"/>
            </a:pPr>
            <a:r>
              <a:rPr lang="en-US" dirty="0"/>
              <a:t>Thresholds = 13, 180, 80*, 0.4</a:t>
            </a:r>
          </a:p>
        </p:txBody>
      </p:sp>
      <p:pic>
        <p:nvPicPr>
          <p:cNvPr id="3" name="Picture 2">
            <a:extLst>
              <a:ext uri="{FF2B5EF4-FFF2-40B4-BE49-F238E27FC236}">
                <a16:creationId xmlns:a16="http://schemas.microsoft.com/office/drawing/2014/main" id="{92725B30-9161-9A00-6131-E1AA3450744E}"/>
              </a:ext>
            </a:extLst>
          </p:cNvPr>
          <p:cNvPicPr>
            <a:picLocks noChangeAspect="1"/>
          </p:cNvPicPr>
          <p:nvPr/>
        </p:nvPicPr>
        <p:blipFill>
          <a:blip r:embed="rId3"/>
          <a:stretch>
            <a:fillRect/>
          </a:stretch>
        </p:blipFill>
        <p:spPr>
          <a:xfrm>
            <a:off x="235857" y="5545620"/>
            <a:ext cx="2746829" cy="580316"/>
          </a:xfrm>
          <a:prstGeom prst="rect">
            <a:avLst/>
          </a:prstGeom>
        </p:spPr>
      </p:pic>
      <p:sp>
        <p:nvSpPr>
          <p:cNvPr id="5" name="TextBox 4">
            <a:extLst>
              <a:ext uri="{FF2B5EF4-FFF2-40B4-BE49-F238E27FC236}">
                <a16:creationId xmlns:a16="http://schemas.microsoft.com/office/drawing/2014/main" id="{348E954B-E4E2-1DB8-328D-CFDB9FF9CD87}"/>
              </a:ext>
            </a:extLst>
          </p:cNvPr>
          <p:cNvSpPr txBox="1"/>
          <p:nvPr/>
        </p:nvSpPr>
        <p:spPr>
          <a:xfrm>
            <a:off x="6955971" y="5253772"/>
            <a:ext cx="4234543" cy="1200329"/>
          </a:xfrm>
          <a:prstGeom prst="rect">
            <a:avLst/>
          </a:prstGeom>
          <a:noFill/>
        </p:spPr>
        <p:txBody>
          <a:bodyPr wrap="square" rtlCol="0">
            <a:spAutoFit/>
          </a:bodyPr>
          <a:lstStyle/>
          <a:p>
            <a:r>
              <a:rPr lang="en-US" dirty="0"/>
              <a:t>Looking for methods for deciding balance between strict and lax masking, weighting options with clear-sky and cloudy ice pixels</a:t>
            </a:r>
          </a:p>
        </p:txBody>
      </p:sp>
      <p:pic>
        <p:nvPicPr>
          <p:cNvPr id="6" name="Picture 5">
            <a:extLst>
              <a:ext uri="{FF2B5EF4-FFF2-40B4-BE49-F238E27FC236}">
                <a16:creationId xmlns:a16="http://schemas.microsoft.com/office/drawing/2014/main" id="{CD797793-C099-BC48-F108-180A3B840C96}"/>
              </a:ext>
            </a:extLst>
          </p:cNvPr>
          <p:cNvPicPr>
            <a:picLocks noChangeAspect="1"/>
          </p:cNvPicPr>
          <p:nvPr/>
        </p:nvPicPr>
        <p:blipFill>
          <a:blip r:embed="rId4"/>
          <a:stretch>
            <a:fillRect/>
          </a:stretch>
        </p:blipFill>
        <p:spPr>
          <a:xfrm>
            <a:off x="2900266" y="5510910"/>
            <a:ext cx="3881534" cy="649735"/>
          </a:xfrm>
          <a:prstGeom prst="rect">
            <a:avLst/>
          </a:prstGeom>
        </p:spPr>
      </p:pic>
      <p:pic>
        <p:nvPicPr>
          <p:cNvPr id="7170" name="Picture 2">
            <a:extLst>
              <a:ext uri="{FF2B5EF4-FFF2-40B4-BE49-F238E27FC236}">
                <a16:creationId xmlns:a16="http://schemas.microsoft.com/office/drawing/2014/main" id="{AF544173-A98D-DFA3-0B0F-A0F45706C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273664"/>
            <a:ext cx="4994500" cy="27011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F8E58B9-B84B-2418-7749-BCBC3133D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06829"/>
            <a:ext cx="6497425" cy="476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255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38C5C04B-F87C-7FE4-5BD5-BECE8FB6885E}"/>
              </a:ext>
            </a:extLst>
          </p:cNvPr>
          <p:cNvPicPr>
            <a:picLocks noChangeAspect="1"/>
          </p:cNvPicPr>
          <p:nvPr/>
        </p:nvPicPr>
        <p:blipFill>
          <a:blip r:embed="rId3"/>
          <a:stretch>
            <a:fillRect/>
          </a:stretch>
        </p:blipFill>
        <p:spPr>
          <a:xfrm>
            <a:off x="206828" y="336783"/>
            <a:ext cx="6520543" cy="6184433"/>
          </a:xfrm>
          <a:prstGeom prst="rect">
            <a:avLst/>
          </a:prstGeom>
        </p:spPr>
      </p:pic>
      <p:sp>
        <p:nvSpPr>
          <p:cNvPr id="4" name="TextBox 3">
            <a:extLst>
              <a:ext uri="{FF2B5EF4-FFF2-40B4-BE49-F238E27FC236}">
                <a16:creationId xmlns:a16="http://schemas.microsoft.com/office/drawing/2014/main" id="{D8D250D2-3CF6-08F2-EACB-BA6B79107249}"/>
              </a:ext>
            </a:extLst>
          </p:cNvPr>
          <p:cNvSpPr txBox="1"/>
          <p:nvPr/>
        </p:nvSpPr>
        <p:spPr>
          <a:xfrm>
            <a:off x="6324600" y="336783"/>
            <a:ext cx="4702629" cy="923330"/>
          </a:xfrm>
          <a:prstGeom prst="rect">
            <a:avLst/>
          </a:prstGeom>
          <a:noFill/>
        </p:spPr>
        <p:txBody>
          <a:bodyPr wrap="square" rtlCol="0">
            <a:spAutoFit/>
          </a:bodyPr>
          <a:lstStyle/>
          <a:p>
            <a:r>
              <a:rPr lang="en-US" dirty="0"/>
              <a:t>Example figure to describe the validation dataset.  The images should show how an alternative cloud mask is needed.</a:t>
            </a:r>
          </a:p>
        </p:txBody>
      </p:sp>
    </p:spTree>
    <p:extLst>
      <p:ext uri="{BB962C8B-B14F-4D97-AF65-F5344CB8AC3E}">
        <p14:creationId xmlns:p14="http://schemas.microsoft.com/office/powerpoint/2010/main" val="2759617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94C5C-E47F-F440-9C1B-BC6BDDE8CBD9}"/>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EB04BC7F-ED4F-AE45-9CDF-24DCAB623A88}"/>
              </a:ext>
            </a:extLst>
          </p:cNvPr>
          <p:cNvPicPr>
            <a:picLocks noChangeAspect="1"/>
          </p:cNvPicPr>
          <p:nvPr/>
        </p:nvPicPr>
        <p:blipFill>
          <a:blip r:embed="rId3"/>
          <a:srcRect t="26003" r="10212" b="48711"/>
          <a:stretch>
            <a:fillRect/>
          </a:stretch>
        </p:blipFill>
        <p:spPr>
          <a:xfrm>
            <a:off x="6364641" y="2185597"/>
            <a:ext cx="5827359" cy="1556512"/>
          </a:xfrm>
          <a:prstGeom prst="rect">
            <a:avLst/>
          </a:prstGeom>
        </p:spPr>
      </p:pic>
      <p:sp>
        <p:nvSpPr>
          <p:cNvPr id="4" name="TextBox 3">
            <a:extLst>
              <a:ext uri="{FF2B5EF4-FFF2-40B4-BE49-F238E27FC236}">
                <a16:creationId xmlns:a16="http://schemas.microsoft.com/office/drawing/2014/main" id="{4D01AAB4-0EB3-A456-71D2-DC746C00D51D}"/>
              </a:ext>
            </a:extLst>
          </p:cNvPr>
          <p:cNvSpPr txBox="1"/>
          <p:nvPr/>
        </p:nvSpPr>
        <p:spPr>
          <a:xfrm>
            <a:off x="6298320" y="100510"/>
            <a:ext cx="5827359" cy="1754326"/>
          </a:xfrm>
          <a:prstGeom prst="rect">
            <a:avLst/>
          </a:prstGeom>
          <a:noFill/>
        </p:spPr>
        <p:txBody>
          <a:bodyPr wrap="square" rtlCol="0">
            <a:spAutoFit/>
          </a:bodyPr>
          <a:lstStyle/>
          <a:p>
            <a:r>
              <a:rPr lang="en-US" dirty="0"/>
              <a:t>The updated cloud mask parameters give better agreement with cloud fractions. However, threshold-based methods result in speckle.</a:t>
            </a:r>
          </a:p>
          <a:p>
            <a:endParaRPr lang="en-US" dirty="0"/>
          </a:p>
          <a:p>
            <a:r>
              <a:rPr lang="en-US" dirty="0"/>
              <a:t>Cleaned update: </a:t>
            </a:r>
          </a:p>
          <a:p>
            <a:r>
              <a:rPr lang="en-US" dirty="0"/>
              <a:t>opening -&gt; markers -&gt; reconstruction -&gt; opening -&gt; imfill</a:t>
            </a:r>
          </a:p>
        </p:txBody>
      </p:sp>
      <p:pic>
        <p:nvPicPr>
          <p:cNvPr id="5" name="Picture 4" descr="A black background with a black square&#10;&#10;AI-generated content may be incorrect.">
            <a:extLst>
              <a:ext uri="{FF2B5EF4-FFF2-40B4-BE49-F238E27FC236}">
                <a16:creationId xmlns:a16="http://schemas.microsoft.com/office/drawing/2014/main" id="{A09DCEBB-25B3-E5BC-A571-E9F9B0C921A8}"/>
              </a:ext>
            </a:extLst>
          </p:cNvPr>
          <p:cNvPicPr>
            <a:picLocks noChangeAspect="1"/>
          </p:cNvPicPr>
          <p:nvPr/>
        </p:nvPicPr>
        <p:blipFill>
          <a:blip r:embed="rId4"/>
          <a:stretch>
            <a:fillRect/>
          </a:stretch>
        </p:blipFill>
        <p:spPr>
          <a:xfrm>
            <a:off x="6484257" y="5222861"/>
            <a:ext cx="1298355" cy="1298355"/>
          </a:xfrm>
          <a:prstGeom prst="rect">
            <a:avLst/>
          </a:prstGeom>
        </p:spPr>
      </p:pic>
      <p:pic>
        <p:nvPicPr>
          <p:cNvPr id="7" name="Picture 6" descr="A black and white background&#10;&#10;AI-generated content may be incorrect.">
            <a:extLst>
              <a:ext uri="{FF2B5EF4-FFF2-40B4-BE49-F238E27FC236}">
                <a16:creationId xmlns:a16="http://schemas.microsoft.com/office/drawing/2014/main" id="{265EB2F0-D640-B407-2201-E36D285B3A4E}"/>
              </a:ext>
            </a:extLst>
          </p:cNvPr>
          <p:cNvPicPr>
            <a:picLocks noChangeAspect="1"/>
          </p:cNvPicPr>
          <p:nvPr/>
        </p:nvPicPr>
        <p:blipFill>
          <a:blip r:embed="rId5"/>
          <a:stretch>
            <a:fillRect/>
          </a:stretch>
        </p:blipFill>
        <p:spPr>
          <a:xfrm>
            <a:off x="7918216" y="5222860"/>
            <a:ext cx="1298355" cy="1298355"/>
          </a:xfrm>
          <a:prstGeom prst="rect">
            <a:avLst/>
          </a:prstGeom>
        </p:spPr>
      </p:pic>
      <p:pic>
        <p:nvPicPr>
          <p:cNvPr id="11" name="Picture 10" descr="A white clouds on a black background&#10;&#10;AI-generated content may be incorrect.">
            <a:extLst>
              <a:ext uri="{FF2B5EF4-FFF2-40B4-BE49-F238E27FC236}">
                <a16:creationId xmlns:a16="http://schemas.microsoft.com/office/drawing/2014/main" id="{7E703F94-AB97-1AED-65F7-6A752C3BC6A8}"/>
              </a:ext>
            </a:extLst>
          </p:cNvPr>
          <p:cNvPicPr>
            <a:picLocks noChangeAspect="1"/>
          </p:cNvPicPr>
          <p:nvPr/>
        </p:nvPicPr>
        <p:blipFill>
          <a:blip r:embed="rId6"/>
          <a:stretch>
            <a:fillRect/>
          </a:stretch>
        </p:blipFill>
        <p:spPr>
          <a:xfrm>
            <a:off x="9352176" y="5222859"/>
            <a:ext cx="1298356" cy="1298356"/>
          </a:xfrm>
          <a:prstGeom prst="rect">
            <a:avLst/>
          </a:prstGeom>
        </p:spPr>
      </p:pic>
      <p:pic>
        <p:nvPicPr>
          <p:cNvPr id="13" name="Picture 12" descr="A black background with a black square&#10;&#10;AI-generated content may be incorrect.">
            <a:extLst>
              <a:ext uri="{FF2B5EF4-FFF2-40B4-BE49-F238E27FC236}">
                <a16:creationId xmlns:a16="http://schemas.microsoft.com/office/drawing/2014/main" id="{6FD08EDC-ADCC-981B-A97F-4CF64244F2FC}"/>
              </a:ext>
            </a:extLst>
          </p:cNvPr>
          <p:cNvPicPr>
            <a:picLocks noChangeAspect="1"/>
          </p:cNvPicPr>
          <p:nvPr/>
        </p:nvPicPr>
        <p:blipFill>
          <a:blip r:embed="rId4"/>
          <a:stretch>
            <a:fillRect/>
          </a:stretch>
        </p:blipFill>
        <p:spPr>
          <a:xfrm>
            <a:off x="10766644" y="5222859"/>
            <a:ext cx="1298356" cy="1298356"/>
          </a:xfrm>
          <a:prstGeom prst="rect">
            <a:avLst/>
          </a:prstGeom>
        </p:spPr>
      </p:pic>
      <p:pic>
        <p:nvPicPr>
          <p:cNvPr id="17" name="Picture 16" descr="A black background with white dots&#10;&#10;AI-generated content may be incorrect.">
            <a:extLst>
              <a:ext uri="{FF2B5EF4-FFF2-40B4-BE49-F238E27FC236}">
                <a16:creationId xmlns:a16="http://schemas.microsoft.com/office/drawing/2014/main" id="{680AA1FC-921B-E161-D546-EC25D1B4D781}"/>
              </a:ext>
            </a:extLst>
          </p:cNvPr>
          <p:cNvPicPr>
            <a:picLocks noChangeAspect="1"/>
          </p:cNvPicPr>
          <p:nvPr/>
        </p:nvPicPr>
        <p:blipFill>
          <a:blip r:embed="rId7"/>
          <a:stretch>
            <a:fillRect/>
          </a:stretch>
        </p:blipFill>
        <p:spPr>
          <a:xfrm>
            <a:off x="6484257" y="3781644"/>
            <a:ext cx="1298356" cy="1298356"/>
          </a:xfrm>
          <a:prstGeom prst="rect">
            <a:avLst/>
          </a:prstGeom>
        </p:spPr>
      </p:pic>
      <p:pic>
        <p:nvPicPr>
          <p:cNvPr id="19" name="Picture 18" descr="A black and white image of a black background&#10;&#10;AI-generated content may be incorrect.">
            <a:extLst>
              <a:ext uri="{FF2B5EF4-FFF2-40B4-BE49-F238E27FC236}">
                <a16:creationId xmlns:a16="http://schemas.microsoft.com/office/drawing/2014/main" id="{AB4CBEAA-D43F-595B-558D-FB8AE3715B84}"/>
              </a:ext>
            </a:extLst>
          </p:cNvPr>
          <p:cNvPicPr>
            <a:picLocks noChangeAspect="1"/>
          </p:cNvPicPr>
          <p:nvPr/>
        </p:nvPicPr>
        <p:blipFill>
          <a:blip r:embed="rId8"/>
          <a:stretch>
            <a:fillRect/>
          </a:stretch>
        </p:blipFill>
        <p:spPr>
          <a:xfrm>
            <a:off x="7918216" y="3781644"/>
            <a:ext cx="1298355" cy="1298355"/>
          </a:xfrm>
          <a:prstGeom prst="rect">
            <a:avLst/>
          </a:prstGeom>
        </p:spPr>
      </p:pic>
      <p:pic>
        <p:nvPicPr>
          <p:cNvPr id="21" name="Picture 20" descr="A black and white image of a tree&#10;&#10;AI-generated content may be incorrect.">
            <a:extLst>
              <a:ext uri="{FF2B5EF4-FFF2-40B4-BE49-F238E27FC236}">
                <a16:creationId xmlns:a16="http://schemas.microsoft.com/office/drawing/2014/main" id="{D7EA4A5B-2C4A-B8A6-850D-02DACF62501B}"/>
              </a:ext>
            </a:extLst>
          </p:cNvPr>
          <p:cNvPicPr>
            <a:picLocks noChangeAspect="1"/>
          </p:cNvPicPr>
          <p:nvPr/>
        </p:nvPicPr>
        <p:blipFill>
          <a:blip r:embed="rId9"/>
          <a:stretch>
            <a:fillRect/>
          </a:stretch>
        </p:blipFill>
        <p:spPr>
          <a:xfrm>
            <a:off x="9352171" y="3781641"/>
            <a:ext cx="1298358" cy="1298358"/>
          </a:xfrm>
          <a:prstGeom prst="rect">
            <a:avLst/>
          </a:prstGeom>
        </p:spPr>
      </p:pic>
      <p:pic>
        <p:nvPicPr>
          <p:cNvPr id="23" name="Picture 22" descr="A black background with white dots&#10;&#10;AI-generated content may be incorrect.">
            <a:extLst>
              <a:ext uri="{FF2B5EF4-FFF2-40B4-BE49-F238E27FC236}">
                <a16:creationId xmlns:a16="http://schemas.microsoft.com/office/drawing/2014/main" id="{4EC61393-FBC5-0B5D-B07E-B11D873EB9E3}"/>
              </a:ext>
            </a:extLst>
          </p:cNvPr>
          <p:cNvPicPr>
            <a:picLocks noChangeAspect="1"/>
          </p:cNvPicPr>
          <p:nvPr/>
        </p:nvPicPr>
        <p:blipFill>
          <a:blip r:embed="rId10"/>
          <a:stretch>
            <a:fillRect/>
          </a:stretch>
        </p:blipFill>
        <p:spPr>
          <a:xfrm>
            <a:off x="10766639" y="3781641"/>
            <a:ext cx="1298358" cy="1298358"/>
          </a:xfrm>
          <a:prstGeom prst="rect">
            <a:avLst/>
          </a:prstGeom>
        </p:spPr>
      </p:pic>
      <p:pic>
        <p:nvPicPr>
          <p:cNvPr id="24" name="Picture 23" descr="A black background with white dots&#10;&#10;AI-generated content may be incorrect.">
            <a:extLst>
              <a:ext uri="{FF2B5EF4-FFF2-40B4-BE49-F238E27FC236}">
                <a16:creationId xmlns:a16="http://schemas.microsoft.com/office/drawing/2014/main" id="{7ACBED21-351C-BE6A-2676-B9CD640A8716}"/>
              </a:ext>
            </a:extLst>
          </p:cNvPr>
          <p:cNvPicPr>
            <a:picLocks noChangeAspect="1"/>
          </p:cNvPicPr>
          <p:nvPr/>
        </p:nvPicPr>
        <p:blipFill>
          <a:blip r:embed="rId7"/>
          <a:stretch>
            <a:fillRect/>
          </a:stretch>
        </p:blipFill>
        <p:spPr>
          <a:xfrm>
            <a:off x="351923" y="100510"/>
            <a:ext cx="4031520" cy="4031520"/>
          </a:xfrm>
          <a:prstGeom prst="rect">
            <a:avLst/>
          </a:prstGeom>
        </p:spPr>
      </p:pic>
      <p:sp>
        <p:nvSpPr>
          <p:cNvPr id="25" name="TextBox 24">
            <a:extLst>
              <a:ext uri="{FF2B5EF4-FFF2-40B4-BE49-F238E27FC236}">
                <a16:creationId xmlns:a16="http://schemas.microsoft.com/office/drawing/2014/main" id="{10507792-1305-EBF0-74DD-88825851FC17}"/>
              </a:ext>
            </a:extLst>
          </p:cNvPr>
          <p:cNvSpPr txBox="1"/>
          <p:nvPr/>
        </p:nvSpPr>
        <p:spPr>
          <a:xfrm>
            <a:off x="6804838" y="1831109"/>
            <a:ext cx="786809" cy="369332"/>
          </a:xfrm>
          <a:prstGeom prst="rect">
            <a:avLst/>
          </a:prstGeom>
          <a:noFill/>
        </p:spPr>
        <p:txBody>
          <a:bodyPr wrap="square" rtlCol="0">
            <a:spAutoFit/>
          </a:bodyPr>
          <a:lstStyle/>
          <a:p>
            <a:r>
              <a:rPr lang="en-US" dirty="0"/>
              <a:t>011</a:t>
            </a:r>
          </a:p>
        </p:txBody>
      </p:sp>
      <p:sp>
        <p:nvSpPr>
          <p:cNvPr id="26" name="TextBox 25">
            <a:extLst>
              <a:ext uri="{FF2B5EF4-FFF2-40B4-BE49-F238E27FC236}">
                <a16:creationId xmlns:a16="http://schemas.microsoft.com/office/drawing/2014/main" id="{85A3B73B-EB67-751F-D6E9-AE7AE6B999E3}"/>
              </a:ext>
            </a:extLst>
          </p:cNvPr>
          <p:cNvSpPr txBox="1"/>
          <p:nvPr/>
        </p:nvSpPr>
        <p:spPr>
          <a:xfrm>
            <a:off x="8125047" y="1831109"/>
            <a:ext cx="786809" cy="369332"/>
          </a:xfrm>
          <a:prstGeom prst="rect">
            <a:avLst/>
          </a:prstGeom>
          <a:noFill/>
        </p:spPr>
        <p:txBody>
          <a:bodyPr wrap="square" rtlCol="0">
            <a:spAutoFit/>
          </a:bodyPr>
          <a:lstStyle/>
          <a:p>
            <a:r>
              <a:rPr lang="en-US" dirty="0"/>
              <a:t>022</a:t>
            </a:r>
          </a:p>
        </p:txBody>
      </p:sp>
      <p:sp>
        <p:nvSpPr>
          <p:cNvPr id="27" name="TextBox 26">
            <a:extLst>
              <a:ext uri="{FF2B5EF4-FFF2-40B4-BE49-F238E27FC236}">
                <a16:creationId xmlns:a16="http://schemas.microsoft.com/office/drawing/2014/main" id="{01F4386D-DB90-4558-B07A-947B98A6377C}"/>
              </a:ext>
            </a:extLst>
          </p:cNvPr>
          <p:cNvSpPr txBox="1"/>
          <p:nvPr/>
        </p:nvSpPr>
        <p:spPr>
          <a:xfrm>
            <a:off x="9554783" y="1831109"/>
            <a:ext cx="786809" cy="369332"/>
          </a:xfrm>
          <a:prstGeom prst="rect">
            <a:avLst/>
          </a:prstGeom>
          <a:noFill/>
        </p:spPr>
        <p:txBody>
          <a:bodyPr wrap="square" rtlCol="0">
            <a:spAutoFit/>
          </a:bodyPr>
          <a:lstStyle/>
          <a:p>
            <a:r>
              <a:rPr lang="en-US" dirty="0"/>
              <a:t>108</a:t>
            </a:r>
          </a:p>
        </p:txBody>
      </p:sp>
      <p:sp>
        <p:nvSpPr>
          <p:cNvPr id="28" name="TextBox 27">
            <a:extLst>
              <a:ext uri="{FF2B5EF4-FFF2-40B4-BE49-F238E27FC236}">
                <a16:creationId xmlns:a16="http://schemas.microsoft.com/office/drawing/2014/main" id="{142EB0E4-2CC3-02D2-4BB4-AC00B459E5AC}"/>
              </a:ext>
            </a:extLst>
          </p:cNvPr>
          <p:cNvSpPr txBox="1"/>
          <p:nvPr/>
        </p:nvSpPr>
        <p:spPr>
          <a:xfrm>
            <a:off x="10874992" y="1831109"/>
            <a:ext cx="786809" cy="369332"/>
          </a:xfrm>
          <a:prstGeom prst="rect">
            <a:avLst/>
          </a:prstGeom>
          <a:noFill/>
        </p:spPr>
        <p:txBody>
          <a:bodyPr wrap="square" rtlCol="0">
            <a:spAutoFit/>
          </a:bodyPr>
          <a:lstStyle/>
          <a:p>
            <a:r>
              <a:rPr lang="en-US" dirty="0"/>
              <a:t>128</a:t>
            </a:r>
          </a:p>
        </p:txBody>
      </p:sp>
      <p:pic>
        <p:nvPicPr>
          <p:cNvPr id="30" name="Picture 29" descr="A black background with white dots&#10;&#10;AI-generated content may be incorrect.">
            <a:extLst>
              <a:ext uri="{FF2B5EF4-FFF2-40B4-BE49-F238E27FC236}">
                <a16:creationId xmlns:a16="http://schemas.microsoft.com/office/drawing/2014/main" id="{20DED544-4DAB-0524-3A45-3212F8C665AA}"/>
              </a:ext>
            </a:extLst>
          </p:cNvPr>
          <p:cNvPicPr>
            <a:picLocks noChangeAspect="1"/>
          </p:cNvPicPr>
          <p:nvPr/>
        </p:nvPicPr>
        <p:blipFill>
          <a:blip r:embed="rId11"/>
          <a:stretch>
            <a:fillRect/>
          </a:stretch>
        </p:blipFill>
        <p:spPr>
          <a:xfrm>
            <a:off x="1676224" y="2489695"/>
            <a:ext cx="4031520" cy="4031520"/>
          </a:xfrm>
          <a:prstGeom prst="rect">
            <a:avLst/>
          </a:prstGeom>
          <a:ln>
            <a:solidFill>
              <a:schemeClr val="bg1"/>
            </a:solidFill>
          </a:ln>
        </p:spPr>
      </p:pic>
      <p:sp>
        <p:nvSpPr>
          <p:cNvPr id="31" name="TextBox 30">
            <a:extLst>
              <a:ext uri="{FF2B5EF4-FFF2-40B4-BE49-F238E27FC236}">
                <a16:creationId xmlns:a16="http://schemas.microsoft.com/office/drawing/2014/main" id="{7F4B8103-435F-FF14-6293-879876F8F06D}"/>
              </a:ext>
            </a:extLst>
          </p:cNvPr>
          <p:cNvSpPr txBox="1"/>
          <p:nvPr/>
        </p:nvSpPr>
        <p:spPr>
          <a:xfrm>
            <a:off x="4383443" y="152117"/>
            <a:ext cx="1105786" cy="646331"/>
          </a:xfrm>
          <a:prstGeom prst="rect">
            <a:avLst/>
          </a:prstGeom>
          <a:noFill/>
        </p:spPr>
        <p:txBody>
          <a:bodyPr wrap="square" rtlCol="0">
            <a:spAutoFit/>
          </a:bodyPr>
          <a:lstStyle/>
          <a:p>
            <a:r>
              <a:rPr lang="en-US" dirty="0"/>
              <a:t>Original LA2019</a:t>
            </a:r>
          </a:p>
        </p:txBody>
      </p:sp>
      <p:sp>
        <p:nvSpPr>
          <p:cNvPr id="32" name="TextBox 31">
            <a:extLst>
              <a:ext uri="{FF2B5EF4-FFF2-40B4-BE49-F238E27FC236}">
                <a16:creationId xmlns:a16="http://schemas.microsoft.com/office/drawing/2014/main" id="{F2FFD31F-508E-FB16-29C0-B712F038B423}"/>
              </a:ext>
            </a:extLst>
          </p:cNvPr>
          <p:cNvSpPr txBox="1"/>
          <p:nvPr/>
        </p:nvSpPr>
        <p:spPr>
          <a:xfrm>
            <a:off x="86025" y="5409820"/>
            <a:ext cx="1627372" cy="1200329"/>
          </a:xfrm>
          <a:prstGeom prst="rect">
            <a:avLst/>
          </a:prstGeom>
          <a:noFill/>
        </p:spPr>
        <p:txBody>
          <a:bodyPr wrap="square" rtlCol="0">
            <a:spAutoFit/>
          </a:bodyPr>
          <a:lstStyle/>
          <a:p>
            <a:r>
              <a:rPr lang="en-US" dirty="0"/>
              <a:t>Updated: better cloud fraction, worse speckle</a:t>
            </a:r>
          </a:p>
        </p:txBody>
      </p:sp>
      <p:sp>
        <p:nvSpPr>
          <p:cNvPr id="33" name="TextBox 32">
            <a:extLst>
              <a:ext uri="{FF2B5EF4-FFF2-40B4-BE49-F238E27FC236}">
                <a16:creationId xmlns:a16="http://schemas.microsoft.com/office/drawing/2014/main" id="{B8436153-3A69-25C1-9103-B249C0EE437A}"/>
              </a:ext>
            </a:extLst>
          </p:cNvPr>
          <p:cNvSpPr txBox="1"/>
          <p:nvPr/>
        </p:nvSpPr>
        <p:spPr>
          <a:xfrm flipH="1">
            <a:off x="383254" y="152117"/>
            <a:ext cx="1032913" cy="369332"/>
          </a:xfrm>
          <a:prstGeom prst="rect">
            <a:avLst/>
          </a:prstGeom>
          <a:noFill/>
        </p:spPr>
        <p:txBody>
          <a:bodyPr wrap="square" rtlCol="0">
            <a:spAutoFit/>
          </a:bodyPr>
          <a:lstStyle/>
          <a:p>
            <a:r>
              <a:rPr lang="en-US" dirty="0">
                <a:solidFill>
                  <a:schemeClr val="bg1"/>
                </a:solidFill>
              </a:rPr>
              <a:t>011</a:t>
            </a:r>
          </a:p>
        </p:txBody>
      </p:sp>
    </p:spTree>
    <p:extLst>
      <p:ext uri="{BB962C8B-B14F-4D97-AF65-F5344CB8AC3E}">
        <p14:creationId xmlns:p14="http://schemas.microsoft.com/office/powerpoint/2010/main" val="256142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images of a mask&#10;&#10;AI-generated content may be incorrect.">
            <a:extLst>
              <a:ext uri="{FF2B5EF4-FFF2-40B4-BE49-F238E27FC236}">
                <a16:creationId xmlns:a16="http://schemas.microsoft.com/office/drawing/2014/main" id="{C968D030-CDD6-7CB0-F27B-40B999D8FD33}"/>
              </a:ext>
            </a:extLst>
          </p:cNvPr>
          <p:cNvPicPr>
            <a:picLocks noChangeAspect="1"/>
          </p:cNvPicPr>
          <p:nvPr/>
        </p:nvPicPr>
        <p:blipFill>
          <a:blip r:embed="rId2"/>
          <a:stretch>
            <a:fillRect/>
          </a:stretch>
        </p:blipFill>
        <p:spPr>
          <a:xfrm>
            <a:off x="264475" y="132463"/>
            <a:ext cx="11663049" cy="4141825"/>
          </a:xfrm>
          <a:prstGeom prst="rect">
            <a:avLst/>
          </a:prstGeom>
        </p:spPr>
      </p:pic>
      <p:sp>
        <p:nvSpPr>
          <p:cNvPr id="4" name="TextBox 3">
            <a:extLst>
              <a:ext uri="{FF2B5EF4-FFF2-40B4-BE49-F238E27FC236}">
                <a16:creationId xmlns:a16="http://schemas.microsoft.com/office/drawing/2014/main" id="{C10D5AD2-1EF7-B14F-B18B-CBED7324598B}"/>
              </a:ext>
            </a:extLst>
          </p:cNvPr>
          <p:cNvSpPr txBox="1"/>
          <p:nvPr/>
        </p:nvSpPr>
        <p:spPr>
          <a:xfrm>
            <a:off x="264475" y="4385430"/>
            <a:ext cx="5827359" cy="369332"/>
          </a:xfrm>
          <a:prstGeom prst="rect">
            <a:avLst/>
          </a:prstGeom>
          <a:noFill/>
        </p:spPr>
        <p:txBody>
          <a:bodyPr wrap="square" rtlCol="0">
            <a:spAutoFit/>
          </a:bodyPr>
          <a:lstStyle/>
          <a:p>
            <a:r>
              <a:rPr lang="en-US" dirty="0"/>
              <a:t>Cleaned mask routine in action</a:t>
            </a:r>
          </a:p>
        </p:txBody>
      </p:sp>
    </p:spTree>
    <p:extLst>
      <p:ext uri="{BB962C8B-B14F-4D97-AF65-F5344CB8AC3E}">
        <p14:creationId xmlns:p14="http://schemas.microsoft.com/office/powerpoint/2010/main" val="650725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04AA-C60C-F506-103D-EFCA2F37A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9A755-6A77-1325-46B1-3FCDD03B9462}"/>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2. Preprocessing</a:t>
            </a:r>
          </a:p>
        </p:txBody>
      </p:sp>
      <p:sp>
        <p:nvSpPr>
          <p:cNvPr id="3" name="Content Placeholder 2">
            <a:extLst>
              <a:ext uri="{FF2B5EF4-FFF2-40B4-BE49-F238E27FC236}">
                <a16:creationId xmlns:a16="http://schemas.microsoft.com/office/drawing/2014/main" id="{F26129AB-4304-2FDC-B694-9DDF91E1B33A}"/>
              </a:ext>
            </a:extLst>
          </p:cNvPr>
          <p:cNvSpPr>
            <a:spLocks noGrp="1"/>
          </p:cNvSpPr>
          <p:nvPr>
            <p:ph idx="1"/>
          </p:nvPr>
        </p:nvSpPr>
        <p:spPr>
          <a:xfrm>
            <a:off x="232560" y="681036"/>
            <a:ext cx="6452154" cy="5752334"/>
          </a:xfrm>
        </p:spPr>
        <p:txBody>
          <a:bodyPr>
            <a:normAutofit/>
          </a:body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Parameters available to optimize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tiles (overall and within the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Thresholds for the entropy and BW for applying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Size of the structuring elements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Settings for the sharpening algorithm (Gaussian radius, sharpening intensity)</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Challenges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Global parameter sweeps are expensive when there are many parameters to  test.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Defining a cost function: what can we use use to measure success?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step will affect the success of the segmentation, however the best performing parameters for the segmentation algorithms are also likely to depend on the quality of the preprocessing routines.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One idea: testing the contrast at object edges (floes, landfast ice) against the contrast within objects. Edge contrast should be maximized while interior contrast should be minimized.</a:t>
            </a:r>
          </a:p>
        </p:txBody>
      </p:sp>
      <p:sp>
        <p:nvSpPr>
          <p:cNvPr id="4" name="TextBox 3">
            <a:extLst>
              <a:ext uri="{FF2B5EF4-FFF2-40B4-BE49-F238E27FC236}">
                <a16:creationId xmlns:a16="http://schemas.microsoft.com/office/drawing/2014/main" id="{8A1FD753-02E0-E833-EB43-1EB8390F2E1E}"/>
              </a:ext>
            </a:extLst>
          </p:cNvPr>
          <p:cNvSpPr txBox="1"/>
          <p:nvPr/>
        </p:nvSpPr>
        <p:spPr>
          <a:xfrm>
            <a:off x="7046976" y="487680"/>
            <a:ext cx="3889248" cy="1477328"/>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Questions</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objective metric can we use to evaluate the quality of choices here?</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6779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A307-6837-276A-A9E1-BA66E5B3882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3. Semantic segmentation (ice/water discrimination)</a:t>
            </a:r>
          </a:p>
        </p:txBody>
      </p:sp>
      <p:sp>
        <p:nvSpPr>
          <p:cNvPr id="3" name="Content Placeholder 2">
            <a:extLst>
              <a:ext uri="{FF2B5EF4-FFF2-40B4-BE49-F238E27FC236}">
                <a16:creationId xmlns:a16="http://schemas.microsoft.com/office/drawing/2014/main" id="{FB1DFF19-2714-581B-9C69-845E82699370}"/>
              </a:ext>
            </a:extLst>
          </p:cNvPr>
          <p:cNvSpPr txBox="1">
            <a:spLocks/>
          </p:cNvSpPr>
          <p:nvPr/>
        </p:nvSpPr>
        <p:spPr>
          <a:xfrm>
            <a:off x="232560" y="681036"/>
            <a:ext cx="6452154" cy="754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Lopez-Acosta 2019 Tiling algorithm uses adaptive threshold binarization, which generally does well at picking the brightest objects. It is sensitive to the threshold window size.</a:t>
            </a:r>
          </a:p>
        </p:txBody>
      </p:sp>
      <p:pic>
        <p:nvPicPr>
          <p:cNvPr id="1026" name="Picture 2" descr="Image">
            <a:extLst>
              <a:ext uri="{FF2B5EF4-FFF2-40B4-BE49-F238E27FC236}">
                <a16:creationId xmlns:a16="http://schemas.microsoft.com/office/drawing/2014/main" id="{2C7ECD6A-9FAA-AE58-967A-7EB177817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842" y="1305181"/>
            <a:ext cx="8056602" cy="53735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0E2839-CCAB-A10A-CE37-22C293E99EE0}"/>
              </a:ext>
            </a:extLst>
          </p:cNvPr>
          <p:cNvSpPr txBox="1"/>
          <p:nvPr/>
        </p:nvSpPr>
        <p:spPr>
          <a:xfrm>
            <a:off x="3950139" y="3991959"/>
            <a:ext cx="632494" cy="369332"/>
          </a:xfrm>
          <a:prstGeom prst="rect">
            <a:avLst/>
          </a:prstGeom>
          <a:noFill/>
        </p:spPr>
        <p:txBody>
          <a:bodyPr wrap="square">
            <a:spAutoFit/>
          </a:bodyPr>
          <a:lstStyle/>
          <a:p>
            <a:r>
              <a:rPr lang="en-US" dirty="0"/>
              <a:t>otsu</a:t>
            </a:r>
          </a:p>
        </p:txBody>
      </p:sp>
      <p:sp>
        <p:nvSpPr>
          <p:cNvPr id="9" name="TextBox 8">
            <a:extLst>
              <a:ext uri="{FF2B5EF4-FFF2-40B4-BE49-F238E27FC236}">
                <a16:creationId xmlns:a16="http://schemas.microsoft.com/office/drawing/2014/main" id="{9C22C7D4-4F3E-5693-DED3-D42ABA556BB4}"/>
              </a:ext>
            </a:extLst>
          </p:cNvPr>
          <p:cNvSpPr txBox="1"/>
          <p:nvPr/>
        </p:nvSpPr>
        <p:spPr>
          <a:xfrm>
            <a:off x="6684714" y="1305181"/>
            <a:ext cx="1715007" cy="369332"/>
          </a:xfrm>
          <a:prstGeom prst="rect">
            <a:avLst/>
          </a:prstGeom>
          <a:noFill/>
        </p:spPr>
        <p:txBody>
          <a:bodyPr wrap="square">
            <a:spAutoFit/>
          </a:bodyPr>
          <a:lstStyle/>
          <a:p>
            <a:r>
              <a:rPr lang="en-US" dirty="0"/>
              <a:t>polysegment</a:t>
            </a:r>
          </a:p>
        </p:txBody>
      </p:sp>
      <p:sp>
        <p:nvSpPr>
          <p:cNvPr id="10" name="TextBox 9">
            <a:extLst>
              <a:ext uri="{FF2B5EF4-FFF2-40B4-BE49-F238E27FC236}">
                <a16:creationId xmlns:a16="http://schemas.microsoft.com/office/drawing/2014/main" id="{FEF9C439-4629-D520-BE12-C218D3F30E1C}"/>
              </a:ext>
            </a:extLst>
          </p:cNvPr>
          <p:cNvSpPr txBox="1"/>
          <p:nvPr/>
        </p:nvSpPr>
        <p:spPr>
          <a:xfrm>
            <a:off x="6732417" y="3991959"/>
            <a:ext cx="1715007" cy="369332"/>
          </a:xfrm>
          <a:prstGeom prst="rect">
            <a:avLst/>
          </a:prstGeom>
          <a:noFill/>
        </p:spPr>
        <p:txBody>
          <a:bodyPr wrap="square">
            <a:spAutoFit/>
          </a:bodyPr>
          <a:lstStyle/>
          <a:p>
            <a:r>
              <a:rPr lang="en-US" dirty="0"/>
              <a:t>intermodes</a:t>
            </a:r>
          </a:p>
        </p:txBody>
      </p:sp>
      <p:sp>
        <p:nvSpPr>
          <p:cNvPr id="12" name="TextBox 11">
            <a:extLst>
              <a:ext uri="{FF2B5EF4-FFF2-40B4-BE49-F238E27FC236}">
                <a16:creationId xmlns:a16="http://schemas.microsoft.com/office/drawing/2014/main" id="{5DEAFED5-4848-D06A-8BB3-880D3A366D2A}"/>
              </a:ext>
            </a:extLst>
          </p:cNvPr>
          <p:cNvSpPr txBox="1"/>
          <p:nvPr/>
        </p:nvSpPr>
        <p:spPr>
          <a:xfrm>
            <a:off x="9371586" y="1316354"/>
            <a:ext cx="1715007" cy="369332"/>
          </a:xfrm>
          <a:prstGeom prst="rect">
            <a:avLst/>
          </a:prstGeom>
          <a:noFill/>
        </p:spPr>
        <p:txBody>
          <a:bodyPr wrap="square">
            <a:spAutoFit/>
          </a:bodyPr>
          <a:lstStyle/>
          <a:p>
            <a:r>
              <a:rPr lang="en-US" dirty="0"/>
              <a:t> adaptive: p=15</a:t>
            </a:r>
          </a:p>
        </p:txBody>
      </p:sp>
      <p:sp>
        <p:nvSpPr>
          <p:cNvPr id="13" name="TextBox 12">
            <a:extLst>
              <a:ext uri="{FF2B5EF4-FFF2-40B4-BE49-F238E27FC236}">
                <a16:creationId xmlns:a16="http://schemas.microsoft.com/office/drawing/2014/main" id="{FBF07896-0D05-6278-909B-1C8EB3DBF56E}"/>
              </a:ext>
            </a:extLst>
          </p:cNvPr>
          <p:cNvSpPr txBox="1"/>
          <p:nvPr/>
        </p:nvSpPr>
        <p:spPr>
          <a:xfrm>
            <a:off x="9371585" y="3991959"/>
            <a:ext cx="1715007" cy="369332"/>
          </a:xfrm>
          <a:prstGeom prst="rect">
            <a:avLst/>
          </a:prstGeom>
          <a:solidFill>
            <a:schemeClr val="bg1"/>
          </a:solidFill>
        </p:spPr>
        <p:txBody>
          <a:bodyPr wrap="square">
            <a:spAutoFit/>
          </a:bodyPr>
          <a:lstStyle/>
          <a:p>
            <a:r>
              <a:rPr lang="en-US" dirty="0"/>
              <a:t> adaptive: p=0</a:t>
            </a:r>
          </a:p>
        </p:txBody>
      </p:sp>
      <p:sp>
        <p:nvSpPr>
          <p:cNvPr id="15" name="TextBox 14">
            <a:extLst>
              <a:ext uri="{FF2B5EF4-FFF2-40B4-BE49-F238E27FC236}">
                <a16:creationId xmlns:a16="http://schemas.microsoft.com/office/drawing/2014/main" id="{618623B4-F8B0-825C-39A4-B27C5A1C2FBA}"/>
              </a:ext>
            </a:extLst>
          </p:cNvPr>
          <p:cNvSpPr txBox="1"/>
          <p:nvPr/>
        </p:nvSpPr>
        <p:spPr>
          <a:xfrm>
            <a:off x="232560" y="1501020"/>
            <a:ext cx="3717579" cy="5262979"/>
          </a:xfrm>
          <a:prstGeom prst="rect">
            <a:avLst/>
          </a:prstGeom>
          <a:noFill/>
        </p:spPr>
        <p:txBody>
          <a:bodyPr wrap="square">
            <a:spAutoFit/>
          </a:body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Goals for binarization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Simple map of ice vs water?</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Ice floes vs water AND unresolved ice?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Binarization algorithms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updated API allows us to easily use alternative binarization methods, including several common algorithms, and to adjust parameters of each. Otsu,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PolySegment</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Intermodes are frequently used methods for sea ice because they assume a bimodal image histogram; they vary in how the division between image modes are chosen. These methods are good for ice/water masks but are less good for identifying ice floes.</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The adaptive method looks at a histogram within a window a draws a line based on percentile. By default, things 15% below the average are set to black (top right). Ellen’s algorithm used this method strictly using the average, which to my eye looks like a better result.</a:t>
            </a:r>
          </a:p>
        </p:txBody>
      </p:sp>
      <p:sp>
        <p:nvSpPr>
          <p:cNvPr id="16" name="TextBox 15">
            <a:extLst>
              <a:ext uri="{FF2B5EF4-FFF2-40B4-BE49-F238E27FC236}">
                <a16:creationId xmlns:a16="http://schemas.microsoft.com/office/drawing/2014/main" id="{285CAB30-75FE-A758-39B2-66DDB943515C}"/>
              </a:ext>
            </a:extLst>
          </p:cNvPr>
          <p:cNvSpPr txBox="1"/>
          <p:nvPr/>
        </p:nvSpPr>
        <p:spPr>
          <a:xfrm>
            <a:off x="3997842" y="1316354"/>
            <a:ext cx="1339702" cy="369332"/>
          </a:xfrm>
          <a:prstGeom prst="rect">
            <a:avLst/>
          </a:prstGeom>
          <a:noFill/>
        </p:spPr>
        <p:txBody>
          <a:bodyPr wrap="square">
            <a:spAutoFit/>
          </a:bodyPr>
          <a:lstStyle/>
          <a:p>
            <a:r>
              <a:rPr lang="en-US" dirty="0"/>
              <a:t>grayscale</a:t>
            </a:r>
          </a:p>
        </p:txBody>
      </p:sp>
    </p:spTree>
    <p:extLst>
      <p:ext uri="{BB962C8B-B14F-4D97-AF65-F5344CB8AC3E}">
        <p14:creationId xmlns:p14="http://schemas.microsoft.com/office/powerpoint/2010/main" val="644566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3416C1C4-959A-0D23-5562-A2102CAC7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18" y="89195"/>
            <a:ext cx="9292856" cy="3097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B4A262-83C1-EF4B-843E-2B9C7943C537}"/>
              </a:ext>
            </a:extLst>
          </p:cNvPr>
          <p:cNvSpPr txBox="1"/>
          <p:nvPr/>
        </p:nvSpPr>
        <p:spPr>
          <a:xfrm>
            <a:off x="202018" y="3244334"/>
            <a:ext cx="7769306" cy="923330"/>
          </a:xfrm>
          <a:prstGeom prst="rect">
            <a:avLst/>
          </a:prstGeom>
          <a:noFill/>
        </p:spPr>
        <p:txBody>
          <a:bodyPr wrap="none" rtlCol="0">
            <a:spAutoFit/>
          </a:bodyPr>
          <a:lstStyle/>
          <a:p>
            <a:r>
              <a:rPr lang="en-US" dirty="0"/>
              <a:t>063 Aqua. </a:t>
            </a:r>
            <a:r>
              <a:rPr lang="en-US" dirty="0" err="1"/>
              <a:t>Falsecolor</a:t>
            </a:r>
            <a:r>
              <a:rPr lang="en-US" dirty="0"/>
              <a:t>, tiled adaptive + ½ otsu, ice peaks intermodes + ½ otsu </a:t>
            </a:r>
          </a:p>
          <a:p>
            <a:endParaRPr lang="en-US" dirty="0"/>
          </a:p>
          <a:p>
            <a:endParaRPr lang="en-US" dirty="0"/>
          </a:p>
        </p:txBody>
      </p:sp>
      <p:sp>
        <p:nvSpPr>
          <p:cNvPr id="3" name="TextBox 2">
            <a:extLst>
              <a:ext uri="{FF2B5EF4-FFF2-40B4-BE49-F238E27FC236}">
                <a16:creationId xmlns:a16="http://schemas.microsoft.com/office/drawing/2014/main" id="{6D6CD9C6-3E52-0DA9-6D2B-16621245CDCC}"/>
              </a:ext>
            </a:extLst>
          </p:cNvPr>
          <p:cNvSpPr txBox="1"/>
          <p:nvPr/>
        </p:nvSpPr>
        <p:spPr>
          <a:xfrm>
            <a:off x="202018" y="3628657"/>
            <a:ext cx="7221466" cy="1384995"/>
          </a:xfrm>
          <a:prstGeom prst="rect">
            <a:avLst/>
          </a:prstGeom>
          <a:noFill/>
        </p:spPr>
        <p:txBody>
          <a:bodyPr wrap="square" rtlCol="0">
            <a:spAutoFit/>
          </a:bodyPr>
          <a:lstStyle/>
          <a:p>
            <a:r>
              <a:rPr lang="en-US" sz="1400" dirty="0"/>
              <a:t>It looks to me from this image at least (063, a nice clear-sky case) that the Otsu algorithm is great at distinguishing ice and water, while the binarized adaptive threshold picks out the bright floes. The </a:t>
            </a:r>
            <a:r>
              <a:rPr lang="en-US" sz="1400" dirty="0" err="1"/>
              <a:t>IcePeaks</a:t>
            </a:r>
            <a:r>
              <a:rPr lang="en-US" sz="1400" dirty="0"/>
              <a:t> method is more selective, but has worse performance with the speckle and noise on the sea ice surface. In either case, it may be that we can use these levels to assist in the segmentation. </a:t>
            </a:r>
          </a:p>
          <a:p>
            <a:endParaRPr lang="en-US" sz="1400" dirty="0"/>
          </a:p>
        </p:txBody>
      </p:sp>
    </p:spTree>
    <p:extLst>
      <p:ext uri="{BB962C8B-B14F-4D97-AF65-F5344CB8AC3E}">
        <p14:creationId xmlns:p14="http://schemas.microsoft.com/office/powerpoint/2010/main" val="636597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DCE14C-E8AF-8789-C59F-8C3F3C41126A}"/>
              </a:ext>
            </a:extLst>
          </p:cNvPr>
          <p:cNvSpPr txBox="1"/>
          <p:nvPr/>
        </p:nvSpPr>
        <p:spPr>
          <a:xfrm>
            <a:off x="0" y="119743"/>
            <a:ext cx="3743325" cy="4524315"/>
          </a:xfrm>
          <a:prstGeom prst="rect">
            <a:avLst/>
          </a:prstGeom>
          <a:noFill/>
        </p:spPr>
        <p:txBody>
          <a:bodyPr wrap="square" rtlCol="0">
            <a:spAutoFit/>
          </a:bodyPr>
          <a:lstStyle/>
          <a:p>
            <a:r>
              <a:rPr lang="en-US" b="1" dirty="0"/>
              <a:t>Preprocessing</a:t>
            </a:r>
          </a:p>
          <a:p>
            <a:pPr marL="285750" indent="-285750">
              <a:buFont typeface="Arial" panose="020B0604020202020204" pitchFamily="34" charset="0"/>
              <a:buChar char="•"/>
            </a:pPr>
            <a:r>
              <a:rPr lang="en-US" dirty="0"/>
              <a:t>diffuse</a:t>
            </a:r>
          </a:p>
          <a:p>
            <a:pPr marL="285750" indent="-285750">
              <a:buFont typeface="Arial" panose="020B0604020202020204" pitchFamily="34" charset="0"/>
              <a:buChar char="•"/>
            </a:pPr>
            <a:r>
              <a:rPr lang="en-US" dirty="0"/>
              <a:t>sharpen</a:t>
            </a:r>
          </a:p>
          <a:p>
            <a:pPr marL="285750" indent="-285750">
              <a:buFont typeface="Arial" panose="020B0604020202020204" pitchFamily="34" charset="0"/>
              <a:buChar char="•"/>
            </a:pPr>
            <a:r>
              <a:rPr lang="en-US" dirty="0"/>
              <a:t>adjust histogram</a:t>
            </a:r>
          </a:p>
          <a:p>
            <a:pPr marL="285750" indent="-285750">
              <a:buFont typeface="Arial" panose="020B0604020202020204" pitchFamily="34" charset="0"/>
              <a:buChar char="•"/>
            </a:pPr>
            <a:r>
              <a:rPr lang="en-US" dirty="0"/>
              <a:t>G = contrast stretching</a:t>
            </a:r>
          </a:p>
          <a:p>
            <a:pPr marL="285750" indent="-285750">
              <a:buFont typeface="Arial" panose="020B0604020202020204" pitchFamily="34" charset="0"/>
              <a:buChar char="•"/>
            </a:pPr>
            <a:r>
              <a:rPr lang="en-US" dirty="0"/>
              <a:t>R = reconstruction of G</a:t>
            </a:r>
          </a:p>
          <a:p>
            <a:pPr marL="285750" indent="-285750">
              <a:buFont typeface="Arial" panose="020B0604020202020204" pitchFamily="34" charset="0"/>
              <a:buChar char="•"/>
            </a:pPr>
            <a:endParaRPr lang="en-US" dirty="0"/>
          </a:p>
          <a:p>
            <a:r>
              <a:rPr lang="en-US" b="1" dirty="0"/>
              <a:t>Initial classification</a:t>
            </a:r>
          </a:p>
          <a:p>
            <a:pPr marL="285750" indent="-285750">
              <a:buFont typeface="Arial" panose="020B0604020202020204" pitchFamily="34" charset="0"/>
              <a:buChar char="•"/>
            </a:pPr>
            <a:r>
              <a:rPr lang="en-US" dirty="0"/>
              <a:t>I/W = Otsu()</a:t>
            </a:r>
          </a:p>
          <a:p>
            <a:pPr marL="285750" indent="-285750">
              <a:buFont typeface="Arial" panose="020B0604020202020204" pitchFamily="34" charset="0"/>
              <a:buChar char="•"/>
            </a:pPr>
            <a:r>
              <a:rPr lang="en-US" dirty="0"/>
              <a:t>Floe/Ice = </a:t>
            </a:r>
            <a:r>
              <a:rPr lang="en-US" dirty="0" err="1"/>
              <a:t>AdaptiveThreshold</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Works well with even lighting, if the clouds aren’t masked there’s an issue (e.g. image 7).</a:t>
            </a:r>
          </a:p>
          <a:p>
            <a:pPr marL="285750" indent="-285750">
              <a:buFont typeface="Arial" panose="020B0604020202020204" pitchFamily="34" charset="0"/>
              <a:buChar char="•"/>
            </a:pPr>
            <a:endParaRPr lang="en-US" b="1" dirty="0"/>
          </a:p>
        </p:txBody>
      </p:sp>
      <p:pic>
        <p:nvPicPr>
          <p:cNvPr id="8194" name="Picture 2" descr="Image">
            <a:extLst>
              <a:ext uri="{FF2B5EF4-FFF2-40B4-BE49-F238E27FC236}">
                <a16:creationId xmlns:a16="http://schemas.microsoft.com/office/drawing/2014/main" id="{B10E8F97-7241-4638-F7EC-14D4629D8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74" y="119743"/>
            <a:ext cx="7534275" cy="1883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A16B5C-8A33-4589-74E2-DBACD96E7E61}"/>
              </a:ext>
            </a:extLst>
          </p:cNvPr>
          <p:cNvSpPr txBox="1"/>
          <p:nvPr/>
        </p:nvSpPr>
        <p:spPr>
          <a:xfrm>
            <a:off x="4086225" y="271463"/>
            <a:ext cx="531541" cy="369332"/>
          </a:xfrm>
          <a:prstGeom prst="rect">
            <a:avLst/>
          </a:prstGeom>
          <a:noFill/>
        </p:spPr>
        <p:txBody>
          <a:bodyPr wrap="square" rtlCol="0">
            <a:spAutoFit/>
          </a:bodyPr>
          <a:lstStyle/>
          <a:p>
            <a:r>
              <a:rPr lang="en-US" dirty="0"/>
              <a:t>63</a:t>
            </a:r>
          </a:p>
        </p:txBody>
      </p:sp>
      <p:pic>
        <p:nvPicPr>
          <p:cNvPr id="8196" name="Picture 4" descr="Image">
            <a:extLst>
              <a:ext uri="{FF2B5EF4-FFF2-40B4-BE49-F238E27FC236}">
                <a16:creationId xmlns:a16="http://schemas.microsoft.com/office/drawing/2014/main" id="{24BCE179-8D65-E100-DEA1-C461BFC6C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3" y="2019304"/>
            <a:ext cx="7534276" cy="18835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DF7FCC-340E-3FE4-4721-2184592DD6CA}"/>
              </a:ext>
            </a:extLst>
          </p:cNvPr>
          <p:cNvSpPr txBox="1"/>
          <p:nvPr/>
        </p:nvSpPr>
        <p:spPr>
          <a:xfrm>
            <a:off x="4086224" y="1970366"/>
            <a:ext cx="531541" cy="369332"/>
          </a:xfrm>
          <a:prstGeom prst="rect">
            <a:avLst/>
          </a:prstGeom>
          <a:noFill/>
        </p:spPr>
        <p:txBody>
          <a:bodyPr wrap="square" rtlCol="0">
            <a:spAutoFit/>
          </a:bodyPr>
          <a:lstStyle/>
          <a:p>
            <a:r>
              <a:rPr lang="en-US" dirty="0"/>
              <a:t>7</a:t>
            </a:r>
          </a:p>
        </p:txBody>
      </p:sp>
      <p:pic>
        <p:nvPicPr>
          <p:cNvPr id="8198" name="Picture 6" descr="Image">
            <a:extLst>
              <a:ext uri="{FF2B5EF4-FFF2-40B4-BE49-F238E27FC236}">
                <a16:creationId xmlns:a16="http://schemas.microsoft.com/office/drawing/2014/main" id="{2B116731-F3FE-39D5-125E-4FFE1221E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73" y="3918865"/>
            <a:ext cx="7534276" cy="18835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5F6820-6478-9FF3-BCE5-F8977E267C90}"/>
              </a:ext>
            </a:extLst>
          </p:cNvPr>
          <p:cNvSpPr txBox="1"/>
          <p:nvPr/>
        </p:nvSpPr>
        <p:spPr>
          <a:xfrm>
            <a:off x="4086224" y="3902873"/>
            <a:ext cx="531541" cy="369332"/>
          </a:xfrm>
          <a:prstGeom prst="rect">
            <a:avLst/>
          </a:prstGeom>
          <a:noFill/>
        </p:spPr>
        <p:txBody>
          <a:bodyPr wrap="square" rtlCol="0">
            <a:spAutoFit/>
          </a:bodyPr>
          <a:lstStyle/>
          <a:p>
            <a:r>
              <a:rPr lang="en-US" dirty="0"/>
              <a:t>11</a:t>
            </a:r>
          </a:p>
        </p:txBody>
      </p:sp>
    </p:spTree>
    <p:extLst>
      <p:ext uri="{BB962C8B-B14F-4D97-AF65-F5344CB8AC3E}">
        <p14:creationId xmlns:p14="http://schemas.microsoft.com/office/powerpoint/2010/main" val="1564619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BB13-FF57-6CAE-2246-46F1B9B816E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956B576-1D63-BD7F-7AAA-4D71ED119FB6}"/>
              </a:ext>
            </a:extLst>
          </p:cNvPr>
          <p:cNvSpPr txBox="1"/>
          <p:nvPr/>
        </p:nvSpPr>
        <p:spPr>
          <a:xfrm>
            <a:off x="0" y="119743"/>
            <a:ext cx="3743325" cy="6463308"/>
          </a:xfrm>
          <a:prstGeom prst="rect">
            <a:avLst/>
          </a:prstGeom>
          <a:noFill/>
        </p:spPr>
        <p:txBody>
          <a:bodyPr wrap="square" rtlCol="0">
            <a:spAutoFit/>
          </a:bodyPr>
          <a:lstStyle/>
          <a:p>
            <a:r>
              <a:rPr lang="en-US" b="1" dirty="0"/>
              <a:t>Preprocessing</a:t>
            </a:r>
          </a:p>
          <a:p>
            <a:pPr marL="285750" indent="-285750">
              <a:buFont typeface="Arial" panose="020B0604020202020204" pitchFamily="34" charset="0"/>
              <a:buChar char="•"/>
            </a:pPr>
            <a:r>
              <a:rPr lang="en-US" dirty="0"/>
              <a:t>diffuse</a:t>
            </a:r>
          </a:p>
          <a:p>
            <a:pPr marL="285750" indent="-285750">
              <a:buFont typeface="Arial" panose="020B0604020202020204" pitchFamily="34" charset="0"/>
              <a:buChar char="•"/>
            </a:pPr>
            <a:r>
              <a:rPr lang="en-US" dirty="0"/>
              <a:t>sharpen</a:t>
            </a:r>
          </a:p>
          <a:p>
            <a:pPr marL="285750" indent="-285750">
              <a:buFont typeface="Arial" panose="020B0604020202020204" pitchFamily="34" charset="0"/>
              <a:buChar char="•"/>
            </a:pPr>
            <a:r>
              <a:rPr lang="en-US" dirty="0"/>
              <a:t>adjust histogram</a:t>
            </a:r>
          </a:p>
          <a:p>
            <a:pPr marL="285750" indent="-285750">
              <a:buFont typeface="Arial" panose="020B0604020202020204" pitchFamily="34" charset="0"/>
              <a:buChar char="•"/>
            </a:pPr>
            <a:r>
              <a:rPr lang="en-US" dirty="0"/>
              <a:t>G = contrast stretching</a:t>
            </a:r>
          </a:p>
          <a:p>
            <a:pPr marL="285750" indent="-285750">
              <a:buFont typeface="Arial" panose="020B0604020202020204" pitchFamily="34" charset="0"/>
              <a:buChar char="•"/>
            </a:pPr>
            <a:r>
              <a:rPr lang="en-US" dirty="0"/>
              <a:t>R = reconstruction of G</a:t>
            </a:r>
          </a:p>
          <a:p>
            <a:pPr marL="285750" indent="-285750">
              <a:buFont typeface="Arial" panose="020B0604020202020204" pitchFamily="34" charset="0"/>
              <a:buChar char="•"/>
            </a:pPr>
            <a:endParaRPr lang="en-US" dirty="0"/>
          </a:p>
          <a:p>
            <a:r>
              <a:rPr lang="en-US" b="1" dirty="0"/>
              <a:t>Initial classification</a:t>
            </a:r>
          </a:p>
          <a:p>
            <a:pPr marL="285750" indent="-285750">
              <a:buFont typeface="Arial" panose="020B0604020202020204" pitchFamily="34" charset="0"/>
              <a:buChar char="•"/>
            </a:pPr>
            <a:r>
              <a:rPr lang="en-US" dirty="0"/>
              <a:t>I/W = Otsu()</a:t>
            </a:r>
          </a:p>
          <a:p>
            <a:pPr marL="285750" indent="-285750">
              <a:buFont typeface="Arial" panose="020B0604020202020204" pitchFamily="34" charset="0"/>
              <a:buChar char="•"/>
            </a:pPr>
            <a:r>
              <a:rPr lang="en-US" dirty="0"/>
              <a:t>Floe/Ice = </a:t>
            </a:r>
            <a:r>
              <a:rPr lang="en-US" dirty="0" err="1"/>
              <a:t>AdaptiveThreshold</a:t>
            </a:r>
            <a:r>
              <a:rPr lang="en-US" dirty="0"/>
              <a:t>()</a:t>
            </a:r>
          </a:p>
          <a:p>
            <a:pPr marL="285750" indent="-285750">
              <a:buFont typeface="Arial" panose="020B0604020202020204" pitchFamily="34" charset="0"/>
              <a:buChar char="•"/>
            </a:pPr>
            <a:endParaRPr lang="en-US" dirty="0"/>
          </a:p>
          <a:p>
            <a:r>
              <a:rPr lang="en-US" dirty="0"/>
              <a:t>Images on the right test the difference with using G and R for the initial classification.</a:t>
            </a:r>
          </a:p>
          <a:p>
            <a:pPr marL="285750" indent="-285750">
              <a:buFont typeface="Arial" panose="020B0604020202020204" pitchFamily="34" charset="0"/>
              <a:buChar char="•"/>
            </a:pPr>
            <a:endParaRPr lang="en-US" dirty="0"/>
          </a:p>
          <a:p>
            <a:r>
              <a:rPr lang="en-US" dirty="0"/>
              <a:t>In case 43 (aqua), applying the cloud mask before fitting the binarization works well. Case 95 is fully cloudy – using a stronger adaptive equalization is effective. However, this only works if the clouds are very thin.</a:t>
            </a:r>
          </a:p>
          <a:p>
            <a:pPr marL="285750" indent="-285750">
              <a:buFont typeface="Arial" panose="020B0604020202020204" pitchFamily="34" charset="0"/>
              <a:buChar char="•"/>
            </a:pPr>
            <a:endParaRPr lang="en-US" b="1" dirty="0"/>
          </a:p>
        </p:txBody>
      </p:sp>
      <p:sp>
        <p:nvSpPr>
          <p:cNvPr id="3" name="TextBox 2">
            <a:extLst>
              <a:ext uri="{FF2B5EF4-FFF2-40B4-BE49-F238E27FC236}">
                <a16:creationId xmlns:a16="http://schemas.microsoft.com/office/drawing/2014/main" id="{5DFE0100-A47C-9803-C183-D4843F7C20A0}"/>
              </a:ext>
            </a:extLst>
          </p:cNvPr>
          <p:cNvSpPr txBox="1"/>
          <p:nvPr/>
        </p:nvSpPr>
        <p:spPr>
          <a:xfrm>
            <a:off x="4086225" y="271463"/>
            <a:ext cx="531541" cy="369332"/>
          </a:xfrm>
          <a:prstGeom prst="rect">
            <a:avLst/>
          </a:prstGeom>
          <a:noFill/>
        </p:spPr>
        <p:txBody>
          <a:bodyPr wrap="square" rtlCol="0">
            <a:spAutoFit/>
          </a:bodyPr>
          <a:lstStyle/>
          <a:p>
            <a:r>
              <a:rPr lang="en-US" dirty="0"/>
              <a:t>43</a:t>
            </a:r>
          </a:p>
        </p:txBody>
      </p:sp>
      <p:sp>
        <p:nvSpPr>
          <p:cNvPr id="4" name="TextBox 3">
            <a:extLst>
              <a:ext uri="{FF2B5EF4-FFF2-40B4-BE49-F238E27FC236}">
                <a16:creationId xmlns:a16="http://schemas.microsoft.com/office/drawing/2014/main" id="{84B8CEC6-69DA-8373-985D-0FDBA93995AF}"/>
              </a:ext>
            </a:extLst>
          </p:cNvPr>
          <p:cNvSpPr txBox="1"/>
          <p:nvPr/>
        </p:nvSpPr>
        <p:spPr>
          <a:xfrm>
            <a:off x="4086224" y="1970366"/>
            <a:ext cx="531541" cy="369332"/>
          </a:xfrm>
          <a:prstGeom prst="rect">
            <a:avLst/>
          </a:prstGeom>
          <a:noFill/>
        </p:spPr>
        <p:txBody>
          <a:bodyPr wrap="square" rtlCol="0">
            <a:spAutoFit/>
          </a:bodyPr>
          <a:lstStyle/>
          <a:p>
            <a:r>
              <a:rPr lang="en-US" dirty="0"/>
              <a:t>67</a:t>
            </a:r>
          </a:p>
        </p:txBody>
      </p:sp>
      <p:sp>
        <p:nvSpPr>
          <p:cNvPr id="5" name="TextBox 4">
            <a:extLst>
              <a:ext uri="{FF2B5EF4-FFF2-40B4-BE49-F238E27FC236}">
                <a16:creationId xmlns:a16="http://schemas.microsoft.com/office/drawing/2014/main" id="{E1F08540-E437-DE7C-3196-5DAF2218C7EB}"/>
              </a:ext>
            </a:extLst>
          </p:cNvPr>
          <p:cNvSpPr txBox="1"/>
          <p:nvPr/>
        </p:nvSpPr>
        <p:spPr>
          <a:xfrm>
            <a:off x="4086224" y="3902873"/>
            <a:ext cx="531541" cy="369332"/>
          </a:xfrm>
          <a:prstGeom prst="rect">
            <a:avLst/>
          </a:prstGeom>
          <a:noFill/>
        </p:spPr>
        <p:txBody>
          <a:bodyPr wrap="square" rtlCol="0">
            <a:spAutoFit/>
          </a:bodyPr>
          <a:lstStyle/>
          <a:p>
            <a:r>
              <a:rPr lang="en-US" dirty="0"/>
              <a:t>95</a:t>
            </a:r>
          </a:p>
        </p:txBody>
      </p:sp>
      <p:pic>
        <p:nvPicPr>
          <p:cNvPr id="10242" name="Picture 2" descr="Image">
            <a:extLst>
              <a:ext uri="{FF2B5EF4-FFF2-40B4-BE49-F238E27FC236}">
                <a16:creationId xmlns:a16="http://schemas.microsoft.com/office/drawing/2014/main" id="{3D39827B-5890-209A-86D5-582ED3F38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2" y="42864"/>
            <a:ext cx="7534277" cy="188356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a:extLst>
              <a:ext uri="{FF2B5EF4-FFF2-40B4-BE49-F238E27FC236}">
                <a16:creationId xmlns:a16="http://schemas.microsoft.com/office/drawing/2014/main" id="{BAE8F73F-BCFA-BBD4-95A4-A8ECEEEFD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72" y="1980681"/>
            <a:ext cx="7534276" cy="188356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a:extLst>
              <a:ext uri="{FF2B5EF4-FFF2-40B4-BE49-F238E27FC236}">
                <a16:creationId xmlns:a16="http://schemas.microsoft.com/office/drawing/2014/main" id="{E0D9A12E-E7B8-A636-1784-67A50536FD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70" y="3902873"/>
            <a:ext cx="7534277" cy="188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97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7ADF-1BFB-0EF8-77AF-67BA3A15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E20C2-18CF-9DC0-55B5-A7AA1FD6F20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4. Object-based segmentation</a:t>
            </a:r>
          </a:p>
        </p:txBody>
      </p:sp>
      <p:sp>
        <p:nvSpPr>
          <p:cNvPr id="3" name="Content Placeholder 2">
            <a:extLst>
              <a:ext uri="{FF2B5EF4-FFF2-40B4-BE49-F238E27FC236}">
                <a16:creationId xmlns:a16="http://schemas.microsoft.com/office/drawing/2014/main" id="{18A68B00-13A3-1D81-91AC-4F36FFB8A0CB}"/>
              </a:ext>
            </a:extLst>
          </p:cNvPr>
          <p:cNvSpPr txBox="1">
            <a:spLocks/>
          </p:cNvSpPr>
          <p:nvPr/>
        </p:nvSpPr>
        <p:spPr>
          <a:xfrm>
            <a:off x="232560" y="681037"/>
            <a:ext cx="5630357" cy="39224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Quality of the shape detection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Perimeter, centroid, area – propagating uncertainty due to digital representation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 of metrics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callibration</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Under/over segmentation</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Area mismatch</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Non-detection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2A7A888-A677-CC60-C98E-A4CAAFA03D19}"/>
              </a:ext>
            </a:extLst>
          </p:cNvPr>
          <p:cNvSpPr txBox="1"/>
          <p:nvPr/>
        </p:nvSpPr>
        <p:spPr>
          <a:xfrm>
            <a:off x="6329084" y="245484"/>
            <a:ext cx="5228932" cy="646331"/>
          </a:xfrm>
          <a:prstGeom prst="rect">
            <a:avLst/>
          </a:prstGeom>
          <a:noFill/>
        </p:spPr>
        <p:txBody>
          <a:bodyPr wrap="square" rtlCol="0">
            <a:spAutoFit/>
          </a:bodyPr>
          <a:lstStyle/>
          <a:p>
            <a:r>
              <a:rPr lang="en-US" b="1" dirty="0"/>
              <a:t>Uncertainty in feature parameters</a:t>
            </a:r>
          </a:p>
          <a:p>
            <a:endParaRPr lang="en-US" dirty="0"/>
          </a:p>
        </p:txBody>
      </p:sp>
    </p:spTree>
    <p:extLst>
      <p:ext uri="{BB962C8B-B14F-4D97-AF65-F5344CB8AC3E}">
        <p14:creationId xmlns:p14="http://schemas.microsoft.com/office/powerpoint/2010/main" val="873114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C147-2C42-596B-0198-6B4AEDDF3681}"/>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 – Tasks and expected time requirements</a:t>
            </a:r>
          </a:p>
        </p:txBody>
      </p:sp>
      <p:sp>
        <p:nvSpPr>
          <p:cNvPr id="3" name="TextBox 2">
            <a:extLst>
              <a:ext uri="{FF2B5EF4-FFF2-40B4-BE49-F238E27FC236}">
                <a16:creationId xmlns:a16="http://schemas.microsoft.com/office/drawing/2014/main" id="{74B7C3DF-0E54-028F-4B70-D0AA8D47F95D}"/>
              </a:ext>
            </a:extLst>
          </p:cNvPr>
          <p:cNvSpPr txBox="1"/>
          <p:nvPr/>
        </p:nvSpPr>
        <p:spPr>
          <a:xfrm>
            <a:off x="137556" y="681037"/>
            <a:ext cx="10835244" cy="5909310"/>
          </a:xfrm>
          <a:prstGeom prst="rect">
            <a:avLst/>
          </a:prstGeom>
          <a:noFill/>
        </p:spPr>
        <p:txBody>
          <a:bodyPr wrap="square" rtlCol="0">
            <a:spAutoFit/>
          </a:bodyPr>
          <a:lstStyle/>
          <a:p>
            <a:r>
              <a:rPr lang="en-US" b="1" dirty="0"/>
              <a:t>Landmask function</a:t>
            </a:r>
            <a:r>
              <a:rPr lang="en-US" dirty="0"/>
              <a:t> (nice to have)</a:t>
            </a:r>
          </a:p>
          <a:p>
            <a:pPr marL="285750" indent="-285750">
              <a:buFont typeface="Arial" panose="020B0604020202020204" pitchFamily="34" charset="0"/>
              <a:buChar char="•"/>
            </a:pPr>
            <a:r>
              <a:rPr lang="en-US" dirty="0"/>
              <a:t>The landmask we use is from </a:t>
            </a:r>
            <a:r>
              <a:rPr lang="en-US" dirty="0" err="1"/>
              <a:t>OpenStreetsMap</a:t>
            </a:r>
            <a:r>
              <a:rPr lang="en-US" dirty="0"/>
              <a:t> (OSM), which has accuracy issues at high latitudes</a:t>
            </a:r>
          </a:p>
          <a:p>
            <a:pPr marL="742950" lvl="1" indent="-285750">
              <a:buFont typeface="Arial" panose="020B0604020202020204" pitchFamily="34" charset="0"/>
              <a:buChar char="•"/>
            </a:pPr>
            <a:r>
              <a:rPr lang="en-US" dirty="0"/>
              <a:t>We could access the </a:t>
            </a:r>
            <a:r>
              <a:rPr lang="en-US" dirty="0" err="1"/>
              <a:t>OpenStreets</a:t>
            </a:r>
            <a:r>
              <a:rPr lang="en-US" dirty="0"/>
              <a:t> data directly, rather than downloading the images from NASA</a:t>
            </a:r>
          </a:p>
          <a:p>
            <a:pPr marL="285750" indent="-285750">
              <a:buFont typeface="Arial" panose="020B0604020202020204" pitchFamily="34" charset="0"/>
              <a:buChar char="•"/>
            </a:pPr>
            <a:r>
              <a:rPr lang="en-US" dirty="0"/>
              <a:t>Or, we could use a more accurate map, like this one </a:t>
            </a:r>
            <a:r>
              <a:rPr lang="en-US" dirty="0">
                <a:hlinkClick r:id="rId3"/>
              </a:rPr>
              <a:t>data.mendeley.com/datasets/9r93m9s7cw/1</a:t>
            </a:r>
            <a:r>
              <a:rPr lang="en-US" dirty="0"/>
              <a:t> </a:t>
            </a:r>
          </a:p>
          <a:p>
            <a:endParaRPr lang="en-US" dirty="0"/>
          </a:p>
          <a:p>
            <a:r>
              <a:rPr lang="en-US" b="1" dirty="0" err="1"/>
              <a:t>Cloudmask</a:t>
            </a:r>
            <a:r>
              <a:rPr lang="en-US" b="1" dirty="0"/>
              <a:t> function </a:t>
            </a:r>
            <a:r>
              <a:rPr lang="en-US" dirty="0"/>
              <a:t>(critical)</a:t>
            </a:r>
          </a:p>
          <a:p>
            <a:pPr marL="285750" indent="-285750">
              <a:buFont typeface="Arial" panose="020B0604020202020204" pitchFamily="34" charset="0"/>
              <a:buChar char="•"/>
            </a:pPr>
            <a:r>
              <a:rPr lang="en-US" b="1" dirty="0"/>
              <a:t>API update:</a:t>
            </a:r>
            <a:r>
              <a:rPr lang="en-US" dirty="0"/>
              <a:t> </a:t>
            </a:r>
            <a:r>
              <a:rPr lang="en-US" dirty="0" err="1"/>
              <a:t>create_cloudmask</a:t>
            </a:r>
            <a:r>
              <a:rPr lang="en-US" dirty="0"/>
              <a:t>(</a:t>
            </a:r>
            <a:r>
              <a:rPr lang="en-US" dirty="0" err="1"/>
              <a:t>fc_img</a:t>
            </a:r>
            <a:r>
              <a:rPr lang="en-US" dirty="0"/>
              <a:t>, </a:t>
            </a:r>
            <a:r>
              <a:rPr lang="en-US" dirty="0" err="1"/>
              <a:t>CloudMaskAlgorithm</a:t>
            </a:r>
            <a:r>
              <a:rPr lang="en-US" dirty="0"/>
              <a:t>)</a:t>
            </a:r>
          </a:p>
          <a:p>
            <a:pPr marL="742950" lvl="1" indent="-285750">
              <a:buFont typeface="Arial" panose="020B0604020202020204" pitchFamily="34" charset="0"/>
              <a:buChar char="•"/>
            </a:pPr>
            <a:r>
              <a:rPr lang="en-US" dirty="0" err="1"/>
              <a:t>CloudMaskAlgorithm</a:t>
            </a:r>
            <a:r>
              <a:rPr lang="en-US" dirty="0"/>
              <a:t> can inherit the </a:t>
            </a:r>
            <a:r>
              <a:rPr lang="en-US" dirty="0" err="1"/>
              <a:t>ImageBinarization</a:t>
            </a:r>
            <a:r>
              <a:rPr lang="en-US" dirty="0"/>
              <a:t> type, and the default should match exactly the original IFT cloud mask algorithm.</a:t>
            </a:r>
          </a:p>
          <a:p>
            <a:pPr marL="742950" lvl="1" indent="-285750">
              <a:buFont typeface="Arial" panose="020B0604020202020204" pitchFamily="34" charset="0"/>
              <a:buChar char="•"/>
            </a:pPr>
            <a:r>
              <a:rPr lang="en-US" dirty="0"/>
              <a:t>The output should be a binary image, with clouds = 1</a:t>
            </a:r>
          </a:p>
          <a:p>
            <a:pPr marL="742950" lvl="1" indent="-285750">
              <a:buFont typeface="Arial" panose="020B0604020202020204" pitchFamily="34" charset="0"/>
              <a:buChar char="•"/>
            </a:pPr>
            <a:r>
              <a:rPr lang="en-US" dirty="0"/>
              <a:t>The tiling algorithm can then use two calls to </a:t>
            </a:r>
            <a:r>
              <a:rPr lang="en-US" dirty="0" err="1"/>
              <a:t>create_cloudmask</a:t>
            </a:r>
            <a:r>
              <a:rPr lang="en-US" dirty="0"/>
              <a:t>, so that one is the “red mask” thing.</a:t>
            </a:r>
          </a:p>
          <a:p>
            <a:pPr marL="285750" indent="-285750">
              <a:buFont typeface="Arial" panose="020B0604020202020204" pitchFamily="34" charset="0"/>
              <a:buChar char="•"/>
            </a:pPr>
            <a:endParaRPr lang="en-US" dirty="0"/>
          </a:p>
          <a:p>
            <a:r>
              <a:rPr lang="en-US" b="1" dirty="0"/>
              <a:t>Preprocessing function(s) </a:t>
            </a:r>
            <a:r>
              <a:rPr lang="en-US" dirty="0"/>
              <a:t>(critical)</a:t>
            </a:r>
          </a:p>
          <a:p>
            <a:pPr marL="285750" indent="-285750">
              <a:buFont typeface="Arial" panose="020B0604020202020204" pitchFamily="34" charset="0"/>
              <a:buChar char="•"/>
            </a:pPr>
            <a:r>
              <a:rPr lang="en-US" b="1" dirty="0"/>
              <a:t>API update: </a:t>
            </a:r>
            <a:r>
              <a:rPr lang="en-US" dirty="0"/>
              <a:t>preprocess(image(s), </a:t>
            </a:r>
            <a:r>
              <a:rPr lang="en-US" dirty="0" err="1"/>
              <a:t>ImageFilterAlgorithm</a:t>
            </a:r>
            <a:r>
              <a:rPr lang="en-US" dirty="0"/>
              <a:t>) (ideas?)</a:t>
            </a:r>
          </a:p>
          <a:p>
            <a:pPr marL="742950" lvl="1" indent="-285750">
              <a:buFont typeface="Arial" panose="020B0604020202020204" pitchFamily="34" charset="0"/>
              <a:buChar char="•"/>
            </a:pPr>
            <a:r>
              <a:rPr lang="en-US" dirty="0"/>
              <a:t>Idea is that the preprocess functions map images to images, while segmentation maps images to labels</a:t>
            </a:r>
          </a:p>
          <a:p>
            <a:pPr marL="742950" lvl="1" indent="-285750">
              <a:buFont typeface="Arial" panose="020B0604020202020204" pitchFamily="34" charset="0"/>
              <a:buChar char="•"/>
            </a:pPr>
            <a:r>
              <a:rPr lang="en-US" dirty="0"/>
              <a:t>The preprocessing section of the code would then be a sequence of </a:t>
            </a:r>
            <a:r>
              <a:rPr lang="en-US" dirty="0" err="1"/>
              <a:t>ImageFilterAlgorithms</a:t>
            </a:r>
            <a:r>
              <a:rPr lang="en-US" dirty="0"/>
              <a:t>, some of which that depend on each other</a:t>
            </a:r>
          </a:p>
          <a:p>
            <a:pPr marL="742950" lvl="1" indent="-285750">
              <a:buFont typeface="Arial" panose="020B0604020202020204" pitchFamily="34" charset="0"/>
              <a:buChar char="•"/>
            </a:pPr>
            <a:r>
              <a:rPr lang="en-US" dirty="0" err="1"/>
              <a:t>TiledAdaptiveHistogram</a:t>
            </a:r>
            <a:r>
              <a:rPr lang="en-US" dirty="0"/>
              <a:t>(</a:t>
            </a:r>
            <a:r>
              <a:rPr lang="en-US" dirty="0" err="1"/>
              <a:t>tc_img</a:t>
            </a:r>
            <a:r>
              <a:rPr lang="en-US" dirty="0"/>
              <a:t>, </a:t>
            </a:r>
            <a:r>
              <a:rPr lang="en-US" dirty="0" err="1"/>
              <a:t>fc_img</a:t>
            </a:r>
            <a:r>
              <a:rPr lang="en-US" dirty="0"/>
              <a:t>, tiles, </a:t>
            </a:r>
            <a:r>
              <a:rPr lang="en-US" dirty="0" err="1"/>
              <a:t>adapthisteq_params</a:t>
            </a:r>
            <a:r>
              <a:rPr lang="en-US" dirty="0"/>
              <a:t>) </a:t>
            </a:r>
          </a:p>
          <a:p>
            <a:pPr marL="742950" lvl="1" indent="-285750">
              <a:buFont typeface="Arial" panose="020B0604020202020204" pitchFamily="34" charset="0"/>
              <a:buChar char="•"/>
            </a:pPr>
            <a:r>
              <a:rPr lang="en-US" dirty="0"/>
              <a:t>Clean up the equalize/sharpen/reconstruct functions to have consistent input image type handling</a:t>
            </a:r>
          </a:p>
          <a:p>
            <a:pPr marL="742950" lvl="1"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274719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EED5FCA9-A42A-064C-A4EE-193EE2B42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29" y="94343"/>
            <a:ext cx="5580742" cy="27903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5FA59B-D45E-A83D-0CDA-17EE178DEC84}"/>
              </a:ext>
            </a:extLst>
          </p:cNvPr>
          <p:cNvSpPr txBox="1"/>
          <p:nvPr/>
        </p:nvSpPr>
        <p:spPr>
          <a:xfrm>
            <a:off x="326571" y="2982686"/>
            <a:ext cx="2307772" cy="369332"/>
          </a:xfrm>
          <a:prstGeom prst="rect">
            <a:avLst/>
          </a:prstGeom>
          <a:noFill/>
        </p:spPr>
        <p:txBody>
          <a:bodyPr wrap="square" rtlCol="0">
            <a:spAutoFit/>
          </a:bodyPr>
          <a:lstStyle/>
          <a:p>
            <a:r>
              <a:rPr lang="en-US" dirty="0"/>
              <a:t>k-means binarization</a:t>
            </a:r>
          </a:p>
        </p:txBody>
      </p:sp>
      <p:sp>
        <p:nvSpPr>
          <p:cNvPr id="3" name="TextBox 2">
            <a:extLst>
              <a:ext uri="{FF2B5EF4-FFF2-40B4-BE49-F238E27FC236}">
                <a16:creationId xmlns:a16="http://schemas.microsoft.com/office/drawing/2014/main" id="{625C68E8-DF84-CC25-62F5-92DE5B224E8A}"/>
              </a:ext>
            </a:extLst>
          </p:cNvPr>
          <p:cNvSpPr txBox="1"/>
          <p:nvPr/>
        </p:nvSpPr>
        <p:spPr>
          <a:xfrm>
            <a:off x="2987942" y="2982686"/>
            <a:ext cx="2748829" cy="369332"/>
          </a:xfrm>
          <a:prstGeom prst="rect">
            <a:avLst/>
          </a:prstGeom>
          <a:noFill/>
        </p:spPr>
        <p:txBody>
          <a:bodyPr wrap="none" rtlCol="0">
            <a:spAutoFit/>
          </a:bodyPr>
          <a:lstStyle/>
          <a:p>
            <a:r>
              <a:rPr lang="en-US" dirty="0"/>
              <a:t>tiled adaptive binarization</a:t>
            </a:r>
          </a:p>
        </p:txBody>
      </p:sp>
      <p:sp>
        <p:nvSpPr>
          <p:cNvPr id="4" name="TextBox 3">
            <a:extLst>
              <a:ext uri="{FF2B5EF4-FFF2-40B4-BE49-F238E27FC236}">
                <a16:creationId xmlns:a16="http://schemas.microsoft.com/office/drawing/2014/main" id="{769DE999-FF1F-3BE4-7FE6-04387889A4F5}"/>
              </a:ext>
            </a:extLst>
          </p:cNvPr>
          <p:cNvSpPr txBox="1"/>
          <p:nvPr/>
        </p:nvSpPr>
        <p:spPr>
          <a:xfrm>
            <a:off x="0" y="3449990"/>
            <a:ext cx="5410200" cy="1384995"/>
          </a:xfrm>
          <a:prstGeom prst="rect">
            <a:avLst/>
          </a:prstGeom>
          <a:noFill/>
        </p:spPr>
        <p:txBody>
          <a:bodyPr wrap="square" rtlCol="0">
            <a:spAutoFit/>
          </a:bodyPr>
          <a:lstStyle/>
          <a:p>
            <a:r>
              <a:rPr lang="en-US" sz="1200" dirty="0"/>
              <a:t>Only minor differences between the the k-means and tiled approach for this image, one where the floes are relatively easy to separate. The k-means method gets boundaries separated better, but also adds holes on the inside. These holes, in turn, can cause problems for the watershed transformation. Using the </a:t>
            </a:r>
            <a:r>
              <a:rPr lang="en-US" sz="1200" dirty="0" err="1"/>
              <a:t>fillholes</a:t>
            </a:r>
            <a:r>
              <a:rPr lang="en-US" sz="1200" dirty="0"/>
              <a:t>! function works pretty well in this case. In the LopezAcosta2019Tiling workflow, watershed1 is applied to both of these images separately, then the boundaries of the watershed regions are joined. </a:t>
            </a:r>
          </a:p>
        </p:txBody>
      </p:sp>
      <p:pic>
        <p:nvPicPr>
          <p:cNvPr id="6148" name="Picture 4" descr="Image">
            <a:extLst>
              <a:ext uri="{FF2B5EF4-FFF2-40B4-BE49-F238E27FC236}">
                <a16:creationId xmlns:a16="http://schemas.microsoft.com/office/drawing/2014/main" id="{CDF2EFB5-F03B-F8E7-D380-A85153F64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319" y="94343"/>
            <a:ext cx="2779485" cy="2779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A81B3F-FF78-FD7B-9E3C-A2736A90FBF2}"/>
              </a:ext>
            </a:extLst>
          </p:cNvPr>
          <p:cNvSpPr txBox="1"/>
          <p:nvPr/>
        </p:nvSpPr>
        <p:spPr>
          <a:xfrm>
            <a:off x="6455231" y="2982686"/>
            <a:ext cx="3585662" cy="369332"/>
          </a:xfrm>
          <a:prstGeom prst="rect">
            <a:avLst/>
          </a:prstGeom>
          <a:noFill/>
        </p:spPr>
        <p:txBody>
          <a:bodyPr wrap="none" rtlCol="0">
            <a:spAutoFit/>
          </a:bodyPr>
          <a:lstStyle/>
          <a:p>
            <a:r>
              <a:rPr lang="en-US" dirty="0"/>
              <a:t>reconstruction and local max filter</a:t>
            </a:r>
          </a:p>
        </p:txBody>
      </p:sp>
      <p:sp>
        <p:nvSpPr>
          <p:cNvPr id="6" name="TextBox 5">
            <a:extLst>
              <a:ext uri="{FF2B5EF4-FFF2-40B4-BE49-F238E27FC236}">
                <a16:creationId xmlns:a16="http://schemas.microsoft.com/office/drawing/2014/main" id="{6221CD85-96B9-2C03-F175-AEF81AA0AE3A}"/>
              </a:ext>
            </a:extLst>
          </p:cNvPr>
          <p:cNvSpPr txBox="1"/>
          <p:nvPr/>
        </p:nvSpPr>
        <p:spPr>
          <a:xfrm>
            <a:off x="6090370" y="3352018"/>
            <a:ext cx="5410200" cy="1384995"/>
          </a:xfrm>
          <a:prstGeom prst="rect">
            <a:avLst/>
          </a:prstGeom>
          <a:noFill/>
        </p:spPr>
        <p:txBody>
          <a:bodyPr wrap="square" rtlCol="0">
            <a:spAutoFit/>
          </a:bodyPr>
          <a:lstStyle/>
          <a:p>
            <a:r>
              <a:rPr lang="en-US" sz="1200" dirty="0"/>
              <a:t>This method is used prior to the watershed 2 method. There is a two-step image reconstruction method, then </a:t>
            </a:r>
            <a:r>
              <a:rPr lang="en-US" sz="1200" dirty="0" err="1"/>
              <a:t>regional_max</a:t>
            </a:r>
            <a:r>
              <a:rPr lang="en-US" sz="1200" dirty="0"/>
              <a:t>. In the code, there is also a series of steps to compute gradients and impose minima using this as a starting point, and combining it with the previous watershed boundaries. The success of the watershed method depends on the quality of the selected marker elements. When the markers are messy, and when there are holes within the shapes, the watershed boundaries are </a:t>
            </a:r>
            <a:r>
              <a:rPr lang="en-US" sz="1200" dirty="0" err="1"/>
              <a:t>poort</a:t>
            </a:r>
            <a:r>
              <a:rPr lang="en-US" sz="1200" dirty="0"/>
              <a:t>.</a:t>
            </a:r>
          </a:p>
        </p:txBody>
      </p:sp>
    </p:spTree>
    <p:extLst>
      <p:ext uri="{BB962C8B-B14F-4D97-AF65-F5344CB8AC3E}">
        <p14:creationId xmlns:p14="http://schemas.microsoft.com/office/powerpoint/2010/main" val="3672304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a:extLst>
              <a:ext uri="{FF2B5EF4-FFF2-40B4-BE49-F238E27FC236}">
                <a16:creationId xmlns:a16="http://schemas.microsoft.com/office/drawing/2014/main" id="{8976A13F-D5C0-F0C0-0D0C-A62857FE0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3997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E7726D-05B6-5463-94FA-1B990C7CC6FD}"/>
              </a:ext>
            </a:extLst>
          </p:cNvPr>
          <p:cNvSpPr txBox="1"/>
          <p:nvPr/>
        </p:nvSpPr>
        <p:spPr>
          <a:xfrm>
            <a:off x="141514" y="4180114"/>
            <a:ext cx="11930743" cy="1569660"/>
          </a:xfrm>
          <a:prstGeom prst="rect">
            <a:avLst/>
          </a:prstGeom>
          <a:noFill/>
        </p:spPr>
        <p:txBody>
          <a:bodyPr wrap="square" rtlCol="0">
            <a:spAutoFit/>
          </a:bodyPr>
          <a:lstStyle/>
          <a:p>
            <a:r>
              <a:rPr lang="en-US" sz="1200" dirty="0"/>
              <a:t>The left two images are watershed results that come from the k-means and the local max methods, respectively. One approach for segmentation is to use multiple methods to segment the image, then select the regions that are linked together in multiple segmentation results. This is similar to the idea in the Lopez-Acosta method of joining the boundaries, but here the region boundaries may actually touch.  The far right image is a simple sum of region labels that are then relabeled – it is in essence the intersection of segmentations. For this result to be useful, it becomes necessary to evaluate the quality of each segment with reference to the original image, and use some kind of decision rule to determine which of the candidate shapes should be used in the final segmentation. This should involve weighing whether the shape boundaries align with gradients in the image, or if the boundary is rather arbitrary.</a:t>
            </a:r>
          </a:p>
          <a:p>
            <a:endParaRPr lang="en-US" sz="1200" dirty="0"/>
          </a:p>
          <a:p>
            <a:r>
              <a:rPr lang="en-US" sz="1200" dirty="0"/>
              <a:t>I’ll note also that there is likely a need for another step where shapes are eroded, relabeled, and dilated. Testing each shapes circularity or solidity, for example, would be helpful.</a:t>
            </a:r>
          </a:p>
        </p:txBody>
      </p:sp>
    </p:spTree>
    <p:extLst>
      <p:ext uri="{BB962C8B-B14F-4D97-AF65-F5344CB8AC3E}">
        <p14:creationId xmlns:p14="http://schemas.microsoft.com/office/powerpoint/2010/main" val="1438324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26E7-8FEC-D691-042A-CB40FA11D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690B5-33D8-BD76-DAF0-321FD701105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a:t>
            </a:r>
          </a:p>
        </p:txBody>
      </p:sp>
      <p:sp>
        <p:nvSpPr>
          <p:cNvPr id="5" name="TextBox 4">
            <a:extLst>
              <a:ext uri="{FF2B5EF4-FFF2-40B4-BE49-F238E27FC236}">
                <a16:creationId xmlns:a16="http://schemas.microsoft.com/office/drawing/2014/main" id="{3C7FDD83-3331-AED3-034E-5D8CF33B1A31}"/>
              </a:ext>
            </a:extLst>
          </p:cNvPr>
          <p:cNvSpPr txBox="1"/>
          <p:nvPr/>
        </p:nvSpPr>
        <p:spPr>
          <a:xfrm>
            <a:off x="228600" y="681037"/>
            <a:ext cx="5050971" cy="2308324"/>
          </a:xfrm>
          <a:prstGeom prst="rect">
            <a:avLst/>
          </a:prstGeom>
          <a:noFill/>
        </p:spPr>
        <p:txBody>
          <a:bodyPr wrap="square" rtlCol="0">
            <a:spAutoFit/>
          </a:bodyPr>
          <a:lstStyle/>
          <a:p>
            <a:r>
              <a:rPr lang="en-US" sz="1200" dirty="0"/>
              <a:t>The original IFT method is purely a feature matching algorithm and uses shape-matching of binary segmentation results. This method works well for large floes with unique shapes, but is prone to error when floes have similar shapes to their neighbors. Extensive post-processing is required to extract quality trajectories.</a:t>
            </a:r>
          </a:p>
          <a:p>
            <a:endParaRPr lang="en-US" sz="1200" dirty="0"/>
          </a:p>
          <a:p>
            <a:r>
              <a:rPr lang="en-US" sz="1200" dirty="0"/>
              <a:t>My fear is that this method is old and outdated, and that most other ice tracking has moved on to modern algorithms like A-KAZE and ORB, sometimes with feature tracking as a step along the way.  For this paper, we’ll do what we can with the shape matching and geometric methods. Perhaps later, we can train a method such as HOG for different size ranges of sea ice floes.</a:t>
            </a:r>
          </a:p>
        </p:txBody>
      </p:sp>
      <p:sp>
        <p:nvSpPr>
          <p:cNvPr id="6" name="TextBox 5">
            <a:extLst>
              <a:ext uri="{FF2B5EF4-FFF2-40B4-BE49-F238E27FC236}">
                <a16:creationId xmlns:a16="http://schemas.microsoft.com/office/drawing/2014/main" id="{143EB686-7710-0A25-A627-C01399D372AB}"/>
              </a:ext>
            </a:extLst>
          </p:cNvPr>
          <p:cNvSpPr txBox="1"/>
          <p:nvPr/>
        </p:nvSpPr>
        <p:spPr>
          <a:xfrm>
            <a:off x="5370614" y="179263"/>
            <a:ext cx="6516585" cy="6370975"/>
          </a:xfrm>
          <a:prstGeom prst="rect">
            <a:avLst/>
          </a:prstGeom>
          <a:noFill/>
        </p:spPr>
        <p:txBody>
          <a:bodyPr wrap="square" rtlCol="0">
            <a:spAutoFit/>
          </a:bodyPr>
          <a:lstStyle/>
          <a:p>
            <a:r>
              <a:rPr lang="en-US" sz="1200" b="1" dirty="0"/>
              <a:t>Reconciling the 2019 paper and the translated MATLAB code</a:t>
            </a:r>
            <a:endParaRPr lang="en-US" sz="1200" dirty="0"/>
          </a:p>
          <a:p>
            <a:r>
              <a:rPr lang="en-US" sz="1200" dirty="0"/>
              <a:t>There are numerous places where the algorithms differ, and a lot of it probably represents innovations from Rosalinda during the course of her PhD work. Nevertheless, it is important that we are clear about whether the method referenced in the 2019 paper is being used, or an update of the method is being used. </a:t>
            </a:r>
          </a:p>
          <a:p>
            <a:endParaRPr lang="en-US" sz="1200" dirty="0"/>
          </a:p>
          <a:p>
            <a:pPr marL="228600" indent="-228600">
              <a:buAutoNum type="arabicPeriod"/>
            </a:pPr>
            <a:r>
              <a:rPr lang="en-US" sz="1200" dirty="0"/>
              <a:t>Floe size limited to between 44 km2 and 940 km2. (704 to  15040 pixels)</a:t>
            </a:r>
          </a:p>
          <a:p>
            <a:pPr marL="685800" lvl="1" indent="-228600">
              <a:buAutoNum type="arabicPeriod"/>
            </a:pPr>
            <a:r>
              <a:rPr lang="en-US" sz="1200" dirty="0"/>
              <a:t>Inconsistent minima through the paper; e.g. in segmentation 1 km2 and 3 km2 are mentioned as minimum sizes. </a:t>
            </a:r>
          </a:p>
          <a:p>
            <a:pPr marL="685800" lvl="1" indent="-228600">
              <a:buAutoNum type="arabicPeriod"/>
            </a:pPr>
            <a:r>
              <a:rPr lang="en-US" sz="1200" dirty="0"/>
              <a:t>Reasoning given is that “the standard deviation of [geometric] parameters decreases by an order of magnitude”</a:t>
            </a:r>
          </a:p>
          <a:p>
            <a:pPr marL="685800" lvl="1" indent="-228600">
              <a:buAutoNum type="arabicPeriod"/>
            </a:pPr>
            <a:r>
              <a:rPr lang="en-US" sz="1200" dirty="0"/>
              <a:t>Length scales for 44 km2 is 6 km; paper says retrieved floes are 8-65 km.</a:t>
            </a:r>
          </a:p>
          <a:p>
            <a:pPr marL="685800" lvl="1" indent="-228600">
              <a:buAutoNum type="arabicPeriod"/>
            </a:pPr>
            <a:r>
              <a:rPr lang="en-US" sz="1200" dirty="0"/>
              <a:t>Increasing the tracking to smaller floes is a major reason for updating the methods!</a:t>
            </a:r>
          </a:p>
          <a:p>
            <a:pPr marL="228600" indent="-228600">
              <a:buAutoNum type="arabicPeriod"/>
            </a:pPr>
            <a:r>
              <a:rPr lang="en-US" sz="1200" dirty="0"/>
              <a:t>Floe matching occurs in two steps: less than 24 hours, then less than 48 hours</a:t>
            </a:r>
          </a:p>
          <a:p>
            <a:pPr marL="685800" lvl="1" indent="-228600">
              <a:buAutoNum type="arabicPeriod"/>
            </a:pPr>
            <a:r>
              <a:rPr lang="en-US" sz="1200" dirty="0"/>
              <a:t>New version does it all at once</a:t>
            </a:r>
          </a:p>
          <a:p>
            <a:pPr marL="228600" indent="-228600">
              <a:buAutoNum type="arabicPeriod"/>
            </a:pPr>
            <a:r>
              <a:rPr lang="en-US" sz="1200" dirty="0"/>
              <a:t>Time/distance thresholds – I updated the code to reflect the thresholds in the paper. </a:t>
            </a:r>
          </a:p>
          <a:p>
            <a:pPr marL="228600" indent="-228600">
              <a:buAutoNum type="arabicPeriod"/>
            </a:pPr>
            <a:r>
              <a:rPr lang="en-US" sz="1200" dirty="0"/>
              <a:t>Similarity measures are assessed from “one trajectory point to the next”, implying the measures are normalized by floe1 area.</a:t>
            </a:r>
          </a:p>
          <a:p>
            <a:pPr marL="685800" lvl="1" indent="-228600">
              <a:buAutoNum type="arabicPeriod"/>
            </a:pPr>
            <a:r>
              <a:rPr lang="en-US" sz="1200" dirty="0"/>
              <a:t>Using the absolute difference ratio makes the measurement a metric, as it enables the measure to be symmetric. floe1 -&gt; floe2 percent differences is now the same as floe2 -&gt; floe1.</a:t>
            </a:r>
          </a:p>
          <a:p>
            <a:pPr marL="685800" lvl="1" indent="-228600">
              <a:buAutoNum type="arabicPeriod"/>
            </a:pPr>
            <a:r>
              <a:rPr lang="en-US" sz="1200" dirty="0"/>
              <a:t>We experimentally verified that the major/minor axis vary less across segmented shapes than do the area and convex area.</a:t>
            </a:r>
          </a:p>
          <a:p>
            <a:pPr marL="685800" lvl="1" indent="-228600">
              <a:buAutoNum type="arabicPeriod"/>
            </a:pPr>
            <a:r>
              <a:rPr lang="en-US" sz="1200" dirty="0"/>
              <a:t>For the next version: could do combined measurements: solidity, major/minor axis ratio.</a:t>
            </a:r>
          </a:p>
          <a:p>
            <a:pPr marL="228600" indent="-228600">
              <a:buAutoNum type="arabicPeriod"/>
            </a:pPr>
            <a:r>
              <a:rPr lang="en-US" sz="1200" dirty="0"/>
              <a:t>Shape difference is calculated before the psi-s curve. Is it a faster or slower computation, since the psi-s curves are already generated? I would guess slower.</a:t>
            </a:r>
          </a:p>
          <a:p>
            <a:pPr marL="228600" indent="-228600">
              <a:buAutoNum type="arabicPeriod"/>
            </a:pPr>
            <a:r>
              <a:rPr lang="en-US" sz="1200" dirty="0"/>
              <a:t>Calculation of psi-s correlation</a:t>
            </a:r>
          </a:p>
          <a:p>
            <a:pPr marL="685800" lvl="1" indent="-228600">
              <a:buAutoNum type="arabicPeriod"/>
            </a:pPr>
            <a:r>
              <a:rPr lang="en-US" sz="1200" dirty="0"/>
              <a:t>We use the DSP cross </a:t>
            </a:r>
            <a:r>
              <a:rPr lang="en-US" sz="1200" dirty="0" err="1"/>
              <a:t>corr</a:t>
            </a:r>
            <a:r>
              <a:rPr lang="en-US" sz="1200" dirty="0"/>
              <a:t> function, which should be equivalent to </a:t>
            </a:r>
            <a:r>
              <a:rPr lang="en-US" sz="1200" dirty="0" err="1"/>
              <a:t>pearson</a:t>
            </a:r>
            <a:r>
              <a:rPr lang="en-US" sz="1200" dirty="0"/>
              <a:t> correlation</a:t>
            </a:r>
          </a:p>
          <a:p>
            <a:pPr marL="685800" lvl="1" indent="-228600">
              <a:buAutoNum type="arabicPeriod"/>
            </a:pPr>
            <a:r>
              <a:rPr lang="en-US" sz="1200" dirty="0"/>
              <a:t>We find that 70% correlation is way too low a bar – for an example image with 165 floes, and taking the first floe as a comparison point, 82% of the other floes have psi-s correlation greater than 70%.</a:t>
            </a:r>
          </a:p>
          <a:p>
            <a:pPr marL="228600" indent="-228600">
              <a:buAutoNum type="arabicPeriod"/>
            </a:pPr>
            <a:endParaRPr lang="en-US" sz="1200" dirty="0"/>
          </a:p>
        </p:txBody>
      </p:sp>
    </p:spTree>
    <p:extLst>
      <p:ext uri="{BB962C8B-B14F-4D97-AF65-F5344CB8AC3E}">
        <p14:creationId xmlns:p14="http://schemas.microsoft.com/office/powerpoint/2010/main" val="308583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8E955-43A5-D4B2-7BCD-901C26653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6264B-7223-D985-7645-205B946785C2}"/>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Examples of status quo</a:t>
            </a:r>
          </a:p>
        </p:txBody>
      </p:sp>
      <p:pic>
        <p:nvPicPr>
          <p:cNvPr id="1026" name="Picture 2">
            <a:extLst>
              <a:ext uri="{FF2B5EF4-FFF2-40B4-BE49-F238E27FC236}">
                <a16:creationId xmlns:a16="http://schemas.microsoft.com/office/drawing/2014/main" id="{58210D0C-E0CD-5F6C-D734-7FAAA4643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1037"/>
            <a:ext cx="2978727" cy="2978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C417081-0977-9CCC-D32F-AE4D0DFD5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727" y="681037"/>
            <a:ext cx="2978727" cy="2978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CD58496-E8D4-494F-33A4-AEB248B26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9898" y="681037"/>
            <a:ext cx="2978727" cy="29787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705865B-1917-AE5A-CDC3-CF0F7FC61F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8625" y="681036"/>
            <a:ext cx="2978728" cy="29787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9B1C276-C5CD-FE38-5869-1CF61EEE99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659764"/>
            <a:ext cx="2978727" cy="29787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BF9D070-8F6A-0C6B-628E-271C0FA9F7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727" y="3700010"/>
            <a:ext cx="2978727" cy="29787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1F5653F-EEAA-1890-DDC6-9636445B30AB}"/>
              </a:ext>
            </a:extLst>
          </p:cNvPr>
          <p:cNvSpPr txBox="1"/>
          <p:nvPr/>
        </p:nvSpPr>
        <p:spPr>
          <a:xfrm>
            <a:off x="6193971" y="4060371"/>
            <a:ext cx="5583382" cy="1569660"/>
          </a:xfrm>
          <a:prstGeom prst="rect">
            <a:avLst/>
          </a:prstGeom>
          <a:noFill/>
        </p:spPr>
        <p:txBody>
          <a:bodyPr wrap="square" rtlCol="0">
            <a:spAutoFit/>
          </a:bodyPr>
          <a:lstStyle/>
          <a:p>
            <a:r>
              <a:rPr lang="en-US" sz="1200" dirty="0"/>
              <a:t>In most cases, the results are reasonable (006 being an exception). Feature tracking usually results in  some stray vectors that can be cleaned by comparison with neighbors. </a:t>
            </a:r>
          </a:p>
          <a:p>
            <a:endParaRPr lang="en-US" sz="1200" dirty="0"/>
          </a:p>
          <a:p>
            <a:r>
              <a:rPr lang="en-US" sz="1200" dirty="0"/>
              <a:t>Questions to figure out:</a:t>
            </a:r>
          </a:p>
          <a:p>
            <a:pPr marL="171450" indent="-171450">
              <a:buFontTx/>
              <a:buChar char="-"/>
            </a:pPr>
            <a:r>
              <a:rPr lang="en-US" sz="1200" dirty="0"/>
              <a:t>Can we retain multiple matches so we can pick the best one?</a:t>
            </a:r>
          </a:p>
          <a:p>
            <a:pPr marL="171450" indent="-171450">
              <a:buFontTx/>
              <a:buChar char="-"/>
            </a:pPr>
            <a:r>
              <a:rPr lang="en-US" sz="1200" dirty="0"/>
              <a:t>How does the issue change if smaller floes are included?</a:t>
            </a:r>
          </a:p>
          <a:p>
            <a:pPr marL="171450" indent="-171450">
              <a:buFontTx/>
              <a:buChar char="-"/>
            </a:pPr>
            <a:endParaRPr lang="en-US" sz="1200" dirty="0"/>
          </a:p>
        </p:txBody>
      </p:sp>
    </p:spTree>
    <p:extLst>
      <p:ext uri="{BB962C8B-B14F-4D97-AF65-F5344CB8AC3E}">
        <p14:creationId xmlns:p14="http://schemas.microsoft.com/office/powerpoint/2010/main" val="96896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8086D45B-2680-30D9-D436-2C3CC318E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172"/>
            <a:ext cx="5316953" cy="532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272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310DDF26-F67B-816D-0803-9FCDB219D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2208" y="106018"/>
            <a:ext cx="5548244" cy="41611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733FDD-1DB7-8752-0EE5-A2FDE42589F3}"/>
              </a:ext>
            </a:extLst>
          </p:cNvPr>
          <p:cNvSpPr txBox="1"/>
          <p:nvPr/>
        </p:nvSpPr>
        <p:spPr>
          <a:xfrm>
            <a:off x="291548" y="4776188"/>
            <a:ext cx="5804452" cy="1600438"/>
          </a:xfrm>
          <a:prstGeom prst="rect">
            <a:avLst/>
          </a:prstGeom>
          <a:noFill/>
        </p:spPr>
        <p:txBody>
          <a:bodyPr wrap="square" rtlCol="0">
            <a:spAutoFit/>
          </a:bodyPr>
          <a:lstStyle/>
          <a:p>
            <a:r>
              <a:rPr lang="en-US" sz="1400" dirty="0"/>
              <a:t>Case 6: Short enough time window and large enough floes to find correct matches by finding the nearest floe centroid that is within a 1 m/s travel range, and filtering out ~2 vectors that had higher than 3x the standard deviation of velocities (Black lines). These are mostly in the small floes category (&lt;1200 pixels) and include some that are smaller than the 100 pixel minimum I’ve set here. Green lines show the matches that remain after the geometric parameters are applied.</a:t>
            </a:r>
          </a:p>
        </p:txBody>
      </p:sp>
      <p:sp>
        <p:nvSpPr>
          <p:cNvPr id="3" name="TextBox 2">
            <a:extLst>
              <a:ext uri="{FF2B5EF4-FFF2-40B4-BE49-F238E27FC236}">
                <a16:creationId xmlns:a16="http://schemas.microsoft.com/office/drawing/2014/main" id="{CC308463-B59F-A48F-3806-DDC9C8B9116F}"/>
              </a:ext>
            </a:extLst>
          </p:cNvPr>
          <p:cNvSpPr txBox="1"/>
          <p:nvPr/>
        </p:nvSpPr>
        <p:spPr>
          <a:xfrm>
            <a:off x="6285947" y="4776187"/>
            <a:ext cx="5804452" cy="1169551"/>
          </a:xfrm>
          <a:prstGeom prst="rect">
            <a:avLst/>
          </a:prstGeom>
          <a:noFill/>
        </p:spPr>
        <p:txBody>
          <a:bodyPr wrap="square" rtlCol="0">
            <a:spAutoFit/>
          </a:bodyPr>
          <a:lstStyle/>
          <a:p>
            <a:r>
              <a:rPr lang="en-US" sz="1400" dirty="0"/>
              <a:t>Comparison of the default parameters (black lines) with the statistics for the true matches (just for this image). We can see that the thresholds are rejecting a lot of the true matches (in the case of the geometric measures) and would allow a lot of poor matches for the psi-s correlation.</a:t>
            </a:r>
          </a:p>
        </p:txBody>
      </p:sp>
      <p:pic>
        <p:nvPicPr>
          <p:cNvPr id="3078" name="Picture 6" descr="Image">
            <a:extLst>
              <a:ext uri="{FF2B5EF4-FFF2-40B4-BE49-F238E27FC236}">
                <a16:creationId xmlns:a16="http://schemas.microsoft.com/office/drawing/2014/main" id="{37B0418E-7F0C-5B45-AF02-EF292B7AF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48" y="0"/>
            <a:ext cx="4704522" cy="47099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E3761D13-9837-DFC4-E687-AB2FD471D86F}"/>
              </a:ext>
            </a:extLst>
          </p:cNvPr>
          <p:cNvCxnSpPr>
            <a:cxnSpLocks/>
          </p:cNvCxnSpPr>
          <p:nvPr/>
        </p:nvCxnSpPr>
        <p:spPr>
          <a:xfrm flipV="1">
            <a:off x="7032171" y="522514"/>
            <a:ext cx="0" cy="1556657"/>
          </a:xfrm>
          <a:prstGeom prst="line">
            <a:avLst/>
          </a:prstGeom>
          <a:ln w="28575"/>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B388BCE0-D0DF-A4A9-89F0-3B3634D2DDD6}"/>
              </a:ext>
            </a:extLst>
          </p:cNvPr>
          <p:cNvCxnSpPr>
            <a:cxnSpLocks/>
          </p:cNvCxnSpPr>
          <p:nvPr/>
        </p:nvCxnSpPr>
        <p:spPr>
          <a:xfrm flipV="1">
            <a:off x="6999515" y="2481943"/>
            <a:ext cx="0" cy="1556657"/>
          </a:xfrm>
          <a:prstGeom prst="line">
            <a:avLst/>
          </a:prstGeom>
          <a:ln w="28575"/>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A754817D-B1B9-9EFC-63B4-69070B871DC1}"/>
              </a:ext>
            </a:extLst>
          </p:cNvPr>
          <p:cNvCxnSpPr>
            <a:cxnSpLocks/>
          </p:cNvCxnSpPr>
          <p:nvPr/>
        </p:nvCxnSpPr>
        <p:spPr>
          <a:xfrm flipV="1">
            <a:off x="9568543" y="2481943"/>
            <a:ext cx="0" cy="1556657"/>
          </a:xfrm>
          <a:prstGeom prst="line">
            <a:avLst/>
          </a:prstGeom>
          <a:ln w="28575"/>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1F7C1412-B9F9-98F0-3491-2ADB6A8EBC1E}"/>
              </a:ext>
            </a:extLst>
          </p:cNvPr>
          <p:cNvCxnSpPr>
            <a:cxnSpLocks/>
          </p:cNvCxnSpPr>
          <p:nvPr/>
        </p:nvCxnSpPr>
        <p:spPr>
          <a:xfrm flipV="1">
            <a:off x="11103430" y="511628"/>
            <a:ext cx="0" cy="1556657"/>
          </a:xfrm>
          <a:prstGeom prst="line">
            <a:avLst/>
          </a:prstGeom>
          <a:ln w="2857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81441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96C2-5CA2-44E6-8558-AF5B5753778E}"/>
            </a:ext>
          </a:extLst>
        </p:cNvPr>
        <p:cNvGrpSpPr/>
        <p:nvPr/>
      </p:nvGrpSpPr>
      <p:grpSpPr>
        <a:xfrm>
          <a:off x="0" y="0"/>
          <a:ext cx="0" cy="0"/>
          <a:chOff x="0" y="0"/>
          <a:chExt cx="0" cy="0"/>
        </a:xfrm>
      </p:grpSpPr>
      <p:pic>
        <p:nvPicPr>
          <p:cNvPr id="5" name="Picture 2" descr="Image">
            <a:extLst>
              <a:ext uri="{FF2B5EF4-FFF2-40B4-BE49-F238E27FC236}">
                <a16:creationId xmlns:a16="http://schemas.microsoft.com/office/drawing/2014/main" id="{25975E43-73FE-A9E7-2D4E-5DF8BAAA8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226" y="185058"/>
            <a:ext cx="5379909" cy="40349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840D35-2053-33F4-F3B6-18949C219BD4}"/>
              </a:ext>
            </a:extLst>
          </p:cNvPr>
          <p:cNvSpPr txBox="1"/>
          <p:nvPr/>
        </p:nvSpPr>
        <p:spPr>
          <a:xfrm>
            <a:off x="291548" y="4776188"/>
            <a:ext cx="5804452" cy="307777"/>
          </a:xfrm>
          <a:prstGeom prst="rect">
            <a:avLst/>
          </a:prstGeom>
          <a:noFill/>
        </p:spPr>
        <p:txBody>
          <a:bodyPr wrap="square" rtlCol="0">
            <a:spAutoFit/>
          </a:bodyPr>
          <a:lstStyle/>
          <a:p>
            <a:r>
              <a:rPr lang="en-US" sz="1400" dirty="0"/>
              <a:t>Case 63:  As before. </a:t>
            </a:r>
          </a:p>
        </p:txBody>
      </p:sp>
      <p:sp>
        <p:nvSpPr>
          <p:cNvPr id="3" name="TextBox 2">
            <a:extLst>
              <a:ext uri="{FF2B5EF4-FFF2-40B4-BE49-F238E27FC236}">
                <a16:creationId xmlns:a16="http://schemas.microsoft.com/office/drawing/2014/main" id="{EF8A4394-8ABE-11F2-8DFE-CBADB1395A30}"/>
              </a:ext>
            </a:extLst>
          </p:cNvPr>
          <p:cNvSpPr txBox="1"/>
          <p:nvPr/>
        </p:nvSpPr>
        <p:spPr>
          <a:xfrm>
            <a:off x="6285947" y="4709973"/>
            <a:ext cx="5804452" cy="738664"/>
          </a:xfrm>
          <a:prstGeom prst="rect">
            <a:avLst/>
          </a:prstGeom>
          <a:noFill/>
        </p:spPr>
        <p:txBody>
          <a:bodyPr wrap="square" rtlCol="0">
            <a:spAutoFit/>
          </a:bodyPr>
          <a:lstStyle/>
          <a:p>
            <a:r>
              <a:rPr lang="en-US" sz="1400" dirty="0"/>
              <a:t>Comparison of the default small floe parameters (black lines) with the statistics for the true matches. Orange lines are the large floe parameters. As before, lots of good matches are rejected.</a:t>
            </a:r>
          </a:p>
        </p:txBody>
      </p:sp>
      <p:cxnSp>
        <p:nvCxnSpPr>
          <p:cNvPr id="8" name="Straight Connector 7">
            <a:extLst>
              <a:ext uri="{FF2B5EF4-FFF2-40B4-BE49-F238E27FC236}">
                <a16:creationId xmlns:a16="http://schemas.microsoft.com/office/drawing/2014/main" id="{AB639281-07B7-DB95-C11F-202BE1867FFE}"/>
              </a:ext>
            </a:extLst>
          </p:cNvPr>
          <p:cNvCxnSpPr>
            <a:cxnSpLocks/>
          </p:cNvCxnSpPr>
          <p:nvPr/>
        </p:nvCxnSpPr>
        <p:spPr>
          <a:xfrm flipV="1">
            <a:off x="7032171" y="522514"/>
            <a:ext cx="0" cy="1556657"/>
          </a:xfrm>
          <a:prstGeom prst="line">
            <a:avLst/>
          </a:prstGeom>
          <a:ln w="28575"/>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BA6A2E90-9B19-402F-3089-A3D15E5389D3}"/>
              </a:ext>
            </a:extLst>
          </p:cNvPr>
          <p:cNvCxnSpPr>
            <a:cxnSpLocks/>
          </p:cNvCxnSpPr>
          <p:nvPr/>
        </p:nvCxnSpPr>
        <p:spPr>
          <a:xfrm flipV="1">
            <a:off x="6999515" y="2481943"/>
            <a:ext cx="0" cy="1556657"/>
          </a:xfrm>
          <a:prstGeom prst="line">
            <a:avLst/>
          </a:prstGeom>
          <a:ln w="28575"/>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CD3028F0-9B43-DA0A-1F0A-08388CD94C45}"/>
              </a:ext>
            </a:extLst>
          </p:cNvPr>
          <p:cNvCxnSpPr>
            <a:cxnSpLocks/>
          </p:cNvCxnSpPr>
          <p:nvPr/>
        </p:nvCxnSpPr>
        <p:spPr>
          <a:xfrm flipV="1">
            <a:off x="9568543" y="2481943"/>
            <a:ext cx="0" cy="1556657"/>
          </a:xfrm>
          <a:prstGeom prst="line">
            <a:avLst/>
          </a:prstGeom>
          <a:ln w="28575"/>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F558AEF-2654-77D3-2FD8-5CECD3420125}"/>
              </a:ext>
            </a:extLst>
          </p:cNvPr>
          <p:cNvCxnSpPr>
            <a:cxnSpLocks/>
          </p:cNvCxnSpPr>
          <p:nvPr/>
        </p:nvCxnSpPr>
        <p:spPr>
          <a:xfrm flipV="1">
            <a:off x="11103430" y="511628"/>
            <a:ext cx="0" cy="1556657"/>
          </a:xfrm>
          <a:prstGeom prst="line">
            <a:avLst/>
          </a:prstGeom>
          <a:ln w="28575"/>
        </p:spPr>
        <p:style>
          <a:lnRef idx="2">
            <a:schemeClr val="dk1"/>
          </a:lnRef>
          <a:fillRef idx="0">
            <a:schemeClr val="dk1"/>
          </a:fillRef>
          <a:effectRef idx="1">
            <a:schemeClr val="dk1"/>
          </a:effectRef>
          <a:fontRef idx="minor">
            <a:schemeClr val="tx1"/>
          </a:fontRef>
        </p:style>
      </p:cxnSp>
      <p:pic>
        <p:nvPicPr>
          <p:cNvPr id="5124" name="Picture 4" descr="Image">
            <a:extLst>
              <a:ext uri="{FF2B5EF4-FFF2-40B4-BE49-F238E27FC236}">
                <a16:creationId xmlns:a16="http://schemas.microsoft.com/office/drawing/2014/main" id="{A7B1865C-1244-4F1D-AB73-FB17847F5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8" y="126956"/>
            <a:ext cx="4704522" cy="470997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FCB9F55-2010-5983-8B3E-F7A6EA099C30}"/>
              </a:ext>
            </a:extLst>
          </p:cNvPr>
          <p:cNvCxnSpPr>
            <a:cxnSpLocks/>
          </p:cNvCxnSpPr>
          <p:nvPr/>
        </p:nvCxnSpPr>
        <p:spPr>
          <a:xfrm flipV="1">
            <a:off x="9612086" y="2492826"/>
            <a:ext cx="0" cy="1556657"/>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732482CE-D78C-C981-B100-7BB2B0B96B07}"/>
              </a:ext>
            </a:extLst>
          </p:cNvPr>
          <p:cNvCxnSpPr>
            <a:cxnSpLocks/>
          </p:cNvCxnSpPr>
          <p:nvPr/>
        </p:nvCxnSpPr>
        <p:spPr>
          <a:xfrm flipV="1">
            <a:off x="7293429" y="544285"/>
            <a:ext cx="0" cy="1556657"/>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A9855397-16CA-B837-4B24-8B90BC198255}"/>
              </a:ext>
            </a:extLst>
          </p:cNvPr>
          <p:cNvCxnSpPr>
            <a:cxnSpLocks/>
          </p:cNvCxnSpPr>
          <p:nvPr/>
        </p:nvCxnSpPr>
        <p:spPr>
          <a:xfrm flipV="1">
            <a:off x="7358743" y="2492832"/>
            <a:ext cx="0" cy="1556657"/>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36300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C73EC2-906C-9B8C-0518-3C16A2AFA6E0}"/>
              </a:ext>
            </a:extLst>
          </p:cNvPr>
          <p:cNvPicPr>
            <a:picLocks noChangeAspect="1"/>
          </p:cNvPicPr>
          <p:nvPr/>
        </p:nvPicPr>
        <p:blipFill>
          <a:blip r:embed="rId3"/>
          <a:stretch>
            <a:fillRect/>
          </a:stretch>
        </p:blipFill>
        <p:spPr>
          <a:xfrm>
            <a:off x="119742" y="168728"/>
            <a:ext cx="10867572" cy="6520543"/>
          </a:xfrm>
          <a:prstGeom prst="rect">
            <a:avLst/>
          </a:prstGeom>
        </p:spPr>
      </p:pic>
      <p:cxnSp>
        <p:nvCxnSpPr>
          <p:cNvPr id="5" name="Straight Connector 4">
            <a:extLst>
              <a:ext uri="{FF2B5EF4-FFF2-40B4-BE49-F238E27FC236}">
                <a16:creationId xmlns:a16="http://schemas.microsoft.com/office/drawing/2014/main" id="{1BDCA61B-DC70-D803-E5BE-CF911C97E3EF}"/>
              </a:ext>
            </a:extLst>
          </p:cNvPr>
          <p:cNvCxnSpPr>
            <a:cxnSpLocks/>
          </p:cNvCxnSpPr>
          <p:nvPr/>
        </p:nvCxnSpPr>
        <p:spPr>
          <a:xfrm>
            <a:off x="4386263" y="1743075"/>
            <a:ext cx="260326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5B2A6E5-B377-9BE6-498A-1B3AE2F9B171}"/>
              </a:ext>
            </a:extLst>
          </p:cNvPr>
          <p:cNvCxnSpPr>
            <a:cxnSpLocks/>
          </p:cNvCxnSpPr>
          <p:nvPr/>
        </p:nvCxnSpPr>
        <p:spPr>
          <a:xfrm>
            <a:off x="4386263" y="5024437"/>
            <a:ext cx="260326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CAF090B-2770-FC45-5441-A58EB0017BD5}"/>
              </a:ext>
            </a:extLst>
          </p:cNvPr>
          <p:cNvCxnSpPr>
            <a:cxnSpLocks/>
          </p:cNvCxnSpPr>
          <p:nvPr/>
        </p:nvCxnSpPr>
        <p:spPr>
          <a:xfrm>
            <a:off x="7953014" y="3551313"/>
            <a:ext cx="262860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25303B0-76E9-883D-277B-493368000880}"/>
              </a:ext>
            </a:extLst>
          </p:cNvPr>
          <p:cNvCxnSpPr>
            <a:cxnSpLocks/>
          </p:cNvCxnSpPr>
          <p:nvPr/>
        </p:nvCxnSpPr>
        <p:spPr>
          <a:xfrm>
            <a:off x="7982891" y="175539"/>
            <a:ext cx="2568849"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4EB9D5E-0193-2B5E-9590-31D81DF31BCD}"/>
              </a:ext>
            </a:extLst>
          </p:cNvPr>
          <p:cNvCxnSpPr>
            <a:cxnSpLocks/>
          </p:cNvCxnSpPr>
          <p:nvPr/>
        </p:nvCxnSpPr>
        <p:spPr>
          <a:xfrm>
            <a:off x="6989523" y="1273106"/>
            <a:ext cx="350729" cy="0"/>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05F0073-5ECE-C126-5466-8F8AA8E9C2E2}"/>
              </a:ext>
            </a:extLst>
          </p:cNvPr>
          <p:cNvCxnSpPr>
            <a:cxnSpLocks/>
          </p:cNvCxnSpPr>
          <p:nvPr/>
        </p:nvCxnSpPr>
        <p:spPr>
          <a:xfrm>
            <a:off x="6989522" y="4557013"/>
            <a:ext cx="350729" cy="0"/>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28237F6-EF5C-99D3-1440-ED4B5FD3C5CF}"/>
              </a:ext>
            </a:extLst>
          </p:cNvPr>
          <p:cNvCxnSpPr>
            <a:cxnSpLocks/>
          </p:cNvCxnSpPr>
          <p:nvPr/>
        </p:nvCxnSpPr>
        <p:spPr>
          <a:xfrm>
            <a:off x="10536476" y="1718023"/>
            <a:ext cx="350729" cy="0"/>
          </a:xfrm>
          <a:prstGeom prst="line">
            <a:avLst/>
          </a:prstGeom>
          <a:ln w="38100">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5ED762D-82C9-922C-B60F-40C003DC8BFF}"/>
              </a:ext>
            </a:extLst>
          </p:cNvPr>
          <p:cNvCxnSpPr>
            <a:cxnSpLocks/>
          </p:cNvCxnSpPr>
          <p:nvPr/>
        </p:nvCxnSpPr>
        <p:spPr>
          <a:xfrm>
            <a:off x="10536476" y="4917807"/>
            <a:ext cx="350729" cy="0"/>
          </a:xfrm>
          <a:prstGeom prst="line">
            <a:avLst/>
          </a:prstGeom>
          <a:ln w="38100">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3C2FF4C-9C7E-3279-5212-BF511FC88109}"/>
              </a:ext>
            </a:extLst>
          </p:cNvPr>
          <p:cNvCxnSpPr>
            <a:cxnSpLocks/>
          </p:cNvCxnSpPr>
          <p:nvPr/>
        </p:nvCxnSpPr>
        <p:spPr>
          <a:xfrm>
            <a:off x="7967627" y="893996"/>
            <a:ext cx="2568849" cy="0"/>
          </a:xfrm>
          <a:prstGeom prst="line">
            <a:avLst/>
          </a:prstGeom>
          <a:ln w="3810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FBFFEBA-1FED-B89B-1E9E-8821C47A63D0}"/>
              </a:ext>
            </a:extLst>
          </p:cNvPr>
          <p:cNvCxnSpPr>
            <a:cxnSpLocks/>
          </p:cNvCxnSpPr>
          <p:nvPr/>
        </p:nvCxnSpPr>
        <p:spPr>
          <a:xfrm>
            <a:off x="7953014" y="4159711"/>
            <a:ext cx="2568849" cy="0"/>
          </a:xfrm>
          <a:prstGeom prst="line">
            <a:avLst/>
          </a:prstGeom>
          <a:ln w="3810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42A3845-F9FD-EA17-A65F-05449CE02948}"/>
              </a:ext>
            </a:extLst>
          </p:cNvPr>
          <p:cNvCxnSpPr>
            <a:cxnSpLocks/>
          </p:cNvCxnSpPr>
          <p:nvPr/>
        </p:nvCxnSpPr>
        <p:spPr>
          <a:xfrm>
            <a:off x="10521863" y="4565363"/>
            <a:ext cx="350729" cy="0"/>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E88DD5D-EFBA-A728-4628-A16CE73FE284}"/>
              </a:ext>
            </a:extLst>
          </p:cNvPr>
          <p:cNvCxnSpPr>
            <a:cxnSpLocks/>
          </p:cNvCxnSpPr>
          <p:nvPr/>
        </p:nvCxnSpPr>
        <p:spPr>
          <a:xfrm>
            <a:off x="10536476" y="1369064"/>
            <a:ext cx="350729" cy="0"/>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0961ACC-FD64-6B10-BFE7-563419067C13}"/>
              </a:ext>
            </a:extLst>
          </p:cNvPr>
          <p:cNvCxnSpPr>
            <a:cxnSpLocks/>
          </p:cNvCxnSpPr>
          <p:nvPr/>
        </p:nvCxnSpPr>
        <p:spPr>
          <a:xfrm>
            <a:off x="4420734" y="1207790"/>
            <a:ext cx="2603260" cy="0"/>
          </a:xfrm>
          <a:prstGeom prst="line">
            <a:avLst/>
          </a:prstGeom>
          <a:ln w="381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056614-C20E-AFF6-895E-66601335692A}"/>
              </a:ext>
            </a:extLst>
          </p:cNvPr>
          <p:cNvCxnSpPr>
            <a:cxnSpLocks/>
          </p:cNvCxnSpPr>
          <p:nvPr/>
        </p:nvCxnSpPr>
        <p:spPr>
          <a:xfrm>
            <a:off x="4420734" y="4462619"/>
            <a:ext cx="2603260" cy="0"/>
          </a:xfrm>
          <a:prstGeom prst="line">
            <a:avLst/>
          </a:prstGeom>
          <a:ln w="381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A65F3C7-990B-BE11-E452-F447791364CB}"/>
              </a:ext>
            </a:extLst>
          </p:cNvPr>
          <p:cNvCxnSpPr>
            <a:cxnSpLocks/>
          </p:cNvCxnSpPr>
          <p:nvPr/>
        </p:nvCxnSpPr>
        <p:spPr>
          <a:xfrm>
            <a:off x="6991609" y="850452"/>
            <a:ext cx="350729" cy="0"/>
          </a:xfrm>
          <a:prstGeom prst="line">
            <a:avLst/>
          </a:prstGeom>
          <a:ln w="38100">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0CA3AE0-5F08-664E-0FDD-5810560779AB}"/>
              </a:ext>
            </a:extLst>
          </p:cNvPr>
          <p:cNvCxnSpPr>
            <a:cxnSpLocks/>
          </p:cNvCxnSpPr>
          <p:nvPr/>
        </p:nvCxnSpPr>
        <p:spPr>
          <a:xfrm>
            <a:off x="7002222" y="4090294"/>
            <a:ext cx="350729" cy="0"/>
          </a:xfrm>
          <a:prstGeom prst="line">
            <a:avLst/>
          </a:prstGeom>
          <a:ln w="38100">
            <a:solidFill>
              <a:srgbClr val="0070C0"/>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5249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graphs with numbers&#10;&#10;AI-generated content may be incorrect.">
            <a:extLst>
              <a:ext uri="{FF2B5EF4-FFF2-40B4-BE49-F238E27FC236}">
                <a16:creationId xmlns:a16="http://schemas.microsoft.com/office/drawing/2014/main" id="{8C0A15C6-6D9B-3A69-835B-CBA4E77246B8}"/>
              </a:ext>
            </a:extLst>
          </p:cNvPr>
          <p:cNvPicPr>
            <a:picLocks noChangeAspect="1"/>
          </p:cNvPicPr>
          <p:nvPr/>
        </p:nvPicPr>
        <p:blipFill>
          <a:blip r:embed="rId2"/>
          <a:stretch>
            <a:fillRect/>
          </a:stretch>
        </p:blipFill>
        <p:spPr>
          <a:xfrm>
            <a:off x="5370615" y="369953"/>
            <a:ext cx="6821715" cy="5116286"/>
          </a:xfrm>
          <a:prstGeom prst="rect">
            <a:avLst/>
          </a:prstGeom>
        </p:spPr>
      </p:pic>
      <p:sp>
        <p:nvSpPr>
          <p:cNvPr id="5" name="Title 1">
            <a:extLst>
              <a:ext uri="{FF2B5EF4-FFF2-40B4-BE49-F238E27FC236}">
                <a16:creationId xmlns:a16="http://schemas.microsoft.com/office/drawing/2014/main" id="{3C677513-EBED-7824-6734-C0722A3E48E6}"/>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Uncertainty</a:t>
            </a:r>
          </a:p>
        </p:txBody>
      </p:sp>
      <p:sp>
        <p:nvSpPr>
          <p:cNvPr id="6" name="TextBox 5">
            <a:extLst>
              <a:ext uri="{FF2B5EF4-FFF2-40B4-BE49-F238E27FC236}">
                <a16:creationId xmlns:a16="http://schemas.microsoft.com/office/drawing/2014/main" id="{AF0EB815-C0E4-6271-EA81-E073B5F2CA17}"/>
              </a:ext>
            </a:extLst>
          </p:cNvPr>
          <p:cNvSpPr txBox="1"/>
          <p:nvPr/>
        </p:nvSpPr>
        <p:spPr>
          <a:xfrm>
            <a:off x="228600" y="681037"/>
            <a:ext cx="5050971" cy="5262979"/>
          </a:xfrm>
          <a:prstGeom prst="rect">
            <a:avLst/>
          </a:prstGeom>
          <a:noFill/>
        </p:spPr>
        <p:txBody>
          <a:bodyPr wrap="square" rtlCol="0">
            <a:spAutoFit/>
          </a:bodyPr>
          <a:lstStyle/>
          <a:p>
            <a:r>
              <a:rPr lang="en-US" sz="1200" dirty="0"/>
              <a:t>We can get information on the uncertainty of the match and the estimated angle through a few mechanisms. Each of the measures we use provides at least some information. I’ll focus on a few possibilities:</a:t>
            </a:r>
          </a:p>
          <a:p>
            <a:endParaRPr lang="en-US" sz="1200" dirty="0"/>
          </a:p>
          <a:p>
            <a:pPr marL="171450" indent="-171450">
              <a:buFont typeface="Arial" panose="020B0604020202020204" pitchFamily="34" charset="0"/>
              <a:buChar char="•"/>
            </a:pPr>
            <a:r>
              <a:rPr lang="en-US" sz="1200" dirty="0"/>
              <a:t>Correlation: Pearson correlation uncertainty depends on the sample size, which here depends on the perimeter. So we can directly get a confidence interval and select candidate floes that are within that range.</a:t>
            </a:r>
          </a:p>
          <a:p>
            <a:pPr marL="171450" indent="-171450">
              <a:buFont typeface="Arial" panose="020B0604020202020204" pitchFamily="34" charset="0"/>
              <a:buChar char="•"/>
            </a:pPr>
            <a:r>
              <a:rPr lang="en-US" sz="1200" dirty="0"/>
              <a:t>Shape difference: To estimate the rotation rate, we are computing shape difference  at a range of angles. The shape difference range depends on the size and shape of the floe. I show a scaled SD curve at the bottom right. The narrowness and depth of the trough tell us something about the confidence of the angle.</a:t>
            </a:r>
          </a:p>
          <a:p>
            <a:pPr marL="171450" indent="-171450">
              <a:buFont typeface="Arial" panose="020B0604020202020204" pitchFamily="34" charset="0"/>
              <a:buChar char="•"/>
            </a:pPr>
            <a:endParaRPr lang="en-US" sz="1200" dirty="0"/>
          </a:p>
          <a:p>
            <a:r>
              <a:rPr lang="en-US" sz="1200" dirty="0"/>
              <a:t>The figures here show the results of the matched pairs and rotation tests. I find that rotation affects the psi-s correlation more than it does the shape difference. Normalization by the perimeter seems to scale the difference between rotated shapes very well, but across matched pairs there is some variation as floes get larger. </a:t>
            </a:r>
          </a:p>
          <a:p>
            <a:endParaRPr lang="en-US" sz="1200" dirty="0"/>
          </a:p>
          <a:p>
            <a:r>
              <a:rPr lang="en-US" sz="1200" dirty="0"/>
              <a:t>Some important considerations: </a:t>
            </a:r>
          </a:p>
          <a:p>
            <a:pPr marL="171450" indent="-171450">
              <a:buFont typeface="Arial" panose="020B0604020202020204" pitchFamily="34" charset="0"/>
              <a:buChar char="•"/>
            </a:pPr>
            <a:r>
              <a:rPr lang="en-US" sz="1200" dirty="0"/>
              <a:t>It is possible for a shape to be a correct match and have fairly low psi-s correlation. However, the psi-s correlation is usually above 90 percent for all but the smallest floes.</a:t>
            </a:r>
          </a:p>
          <a:p>
            <a:pPr marL="171450" indent="-171450">
              <a:buFont typeface="Arial" panose="020B0604020202020204" pitchFamily="34" charset="0"/>
              <a:buChar char="•"/>
            </a:pPr>
            <a:r>
              <a:rPr lang="en-US" sz="1200" dirty="0"/>
              <a:t>The spread in correlation between matched pairs and rotated pairs decreases with increasing floe size: large floes can be constrained more precisely by correlation.</a:t>
            </a:r>
          </a:p>
          <a:p>
            <a:pPr marL="171450" indent="-171450">
              <a:buFont typeface="Arial" panose="020B0604020202020204" pitchFamily="34" charset="0"/>
              <a:buChar char="•"/>
            </a:pPr>
            <a:r>
              <a:rPr lang="en-US" sz="1200" dirty="0"/>
              <a:t>The shape difference for matched pairs </a:t>
            </a:r>
          </a:p>
        </p:txBody>
      </p:sp>
    </p:spTree>
    <p:extLst>
      <p:ext uri="{BB962C8B-B14F-4D97-AF65-F5344CB8AC3E}">
        <p14:creationId xmlns:p14="http://schemas.microsoft.com/office/powerpoint/2010/main" val="2113697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0893-C6D1-2D05-E186-AABAA9AA4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9C0E-5CF2-C760-E187-C35ACF2300B3}"/>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5FEEB7-A7BC-7ACE-1823-691972A3F030}"/>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-45 to 45 and range of floe sizes.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Randomly pair floes from within the same log- spaced area bin</a:t>
                </a:r>
              </a:p>
            </p:txBody>
          </p:sp>
        </mc:Choice>
        <mc:Fallback xmlns="">
          <p:sp>
            <p:nvSpPr>
              <p:cNvPr id="3" name="Content Placeholder 2">
                <a:extLst>
                  <a:ext uri="{FF2B5EF4-FFF2-40B4-BE49-F238E27FC236}">
                    <a16:creationId xmlns:a16="http://schemas.microsoft.com/office/drawing/2014/main" id="{695FEEB7-A7BC-7ACE-1823-691972A3F030}"/>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63EE48C-FEFB-BC77-633F-B66DD9A44CDB}"/>
              </a:ext>
            </a:extLst>
          </p:cNvPr>
          <p:cNvGraphicFramePr>
            <a:graphicFrameLocks noGrp="1"/>
          </p:cNvGraphicFramePr>
          <p:nvPr>
            <p:extLst>
              <p:ext uri="{D42A27DB-BD31-4B8C-83A1-F6EECF244321}">
                <p14:modId xmlns:p14="http://schemas.microsoft.com/office/powerpoint/2010/main" val="3334118666"/>
              </p:ext>
            </p:extLst>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collage of images of different types of land&#10;&#10;AI-generated content may be incorrect.">
            <a:extLst>
              <a:ext uri="{FF2B5EF4-FFF2-40B4-BE49-F238E27FC236}">
                <a16:creationId xmlns:a16="http://schemas.microsoft.com/office/drawing/2014/main" id="{CBE0E9C5-9C15-00F0-50BB-0350BB92E211}"/>
              </a:ext>
            </a:extLst>
          </p:cNvPr>
          <p:cNvPicPr>
            <a:picLocks noChangeAspect="1"/>
          </p:cNvPicPr>
          <p:nvPr/>
        </p:nvPicPr>
        <p:blipFill>
          <a:blip r:embed="rId4"/>
          <a:stretch>
            <a:fillRect/>
          </a:stretch>
        </p:blipFill>
        <p:spPr>
          <a:xfrm>
            <a:off x="6473040" y="660793"/>
            <a:ext cx="5581404" cy="4352557"/>
          </a:xfrm>
          <a:prstGeom prst="rect">
            <a:avLst/>
          </a:prstGeom>
        </p:spPr>
      </p:pic>
      <p:sp>
        <p:nvSpPr>
          <p:cNvPr id="7" name="TextBox 6">
            <a:extLst>
              <a:ext uri="{FF2B5EF4-FFF2-40B4-BE49-F238E27FC236}">
                <a16:creationId xmlns:a16="http://schemas.microsoft.com/office/drawing/2014/main" id="{F8AD41DE-07D5-5B2A-E3D1-640089D07251}"/>
              </a:ext>
            </a:extLst>
          </p:cNvPr>
          <p:cNvSpPr txBox="1"/>
          <p:nvPr/>
        </p:nvSpPr>
        <p:spPr>
          <a:xfrm>
            <a:off x="6568044" y="5063993"/>
            <a:ext cx="5486400" cy="707886"/>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In images with low drift speeds, overlaying the manual labels from Aqua and Terra images shows clear overlaps that can be used to pair objects. Variation in shapes can inform us about the uncertainty in the floe shapes in a “best case” segmentation outcome, where the shape accuracy depends on lighting, atmospheric optical depth / cloud cover, and ice compactness.</a:t>
            </a:r>
          </a:p>
        </p:txBody>
      </p:sp>
      <p:pic>
        <p:nvPicPr>
          <p:cNvPr id="1026" name="Picture 2" descr="Image">
            <a:extLst>
              <a:ext uri="{FF2B5EF4-FFF2-40B4-BE49-F238E27FC236}">
                <a16:creationId xmlns:a16="http://schemas.microsoft.com/office/drawing/2014/main" id="{61DF875B-0FC8-6EC7-5C25-7DFAF0704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04" y="5562520"/>
            <a:ext cx="3319096" cy="11063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C6FE48-FCD5-4121-8D03-24E4E6D14FD0}"/>
              </a:ext>
            </a:extLst>
          </p:cNvPr>
          <p:cNvSpPr txBox="1"/>
          <p:nvPr/>
        </p:nvSpPr>
        <p:spPr>
          <a:xfrm>
            <a:off x="3657600" y="6437440"/>
            <a:ext cx="5486400" cy="246221"/>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Example of manually rotating floe</a:t>
            </a:r>
          </a:p>
        </p:txBody>
      </p:sp>
    </p:spTree>
    <p:extLst>
      <p:ext uri="{BB962C8B-B14F-4D97-AF65-F5344CB8AC3E}">
        <p14:creationId xmlns:p14="http://schemas.microsoft.com/office/powerpoint/2010/main" val="28582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046E-1B54-8429-D4D7-03CA9409B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14CAB-7BE3-8578-A0A7-73DD9E5A728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 – Tasks and expected time requirements</a:t>
            </a:r>
          </a:p>
        </p:txBody>
      </p:sp>
      <p:sp>
        <p:nvSpPr>
          <p:cNvPr id="3" name="TextBox 2">
            <a:extLst>
              <a:ext uri="{FF2B5EF4-FFF2-40B4-BE49-F238E27FC236}">
                <a16:creationId xmlns:a16="http://schemas.microsoft.com/office/drawing/2014/main" id="{F368FA68-4F6D-8340-3CEA-2AB2D85DC40B}"/>
              </a:ext>
            </a:extLst>
          </p:cNvPr>
          <p:cNvSpPr txBox="1"/>
          <p:nvPr/>
        </p:nvSpPr>
        <p:spPr>
          <a:xfrm>
            <a:off x="137555" y="681037"/>
            <a:ext cx="11223171" cy="4247317"/>
          </a:xfrm>
          <a:prstGeom prst="rect">
            <a:avLst/>
          </a:prstGeom>
          <a:noFill/>
        </p:spPr>
        <p:txBody>
          <a:bodyPr wrap="square" rtlCol="0">
            <a:spAutoFit/>
          </a:bodyPr>
          <a:lstStyle/>
          <a:p>
            <a:r>
              <a:rPr lang="en-US" b="1" dirty="0"/>
              <a:t>Segmentation functions(s) </a:t>
            </a:r>
            <a:r>
              <a:rPr lang="en-US" dirty="0"/>
              <a:t>(critical)</a:t>
            </a:r>
          </a:p>
          <a:p>
            <a:pPr marL="285750" indent="-285750">
              <a:buFont typeface="Arial" panose="020B0604020202020204" pitchFamily="34" charset="0"/>
              <a:buChar char="•"/>
            </a:pPr>
            <a:r>
              <a:rPr lang="en-US" b="1" dirty="0"/>
              <a:t>API update: </a:t>
            </a:r>
            <a:r>
              <a:rPr lang="en-US" dirty="0" err="1"/>
              <a:t>ImageSegmentationAlgorithm</a:t>
            </a:r>
            <a:r>
              <a:rPr lang="en-US" dirty="0"/>
              <a:t>, </a:t>
            </a:r>
            <a:r>
              <a:rPr lang="en-US" dirty="0" err="1"/>
              <a:t>SegmentedImage</a:t>
            </a:r>
            <a:endParaRPr lang="en-US" dirty="0"/>
          </a:p>
          <a:p>
            <a:pPr marL="742950" lvl="1" indent="-285750">
              <a:buFont typeface="Arial" panose="020B0604020202020204" pitchFamily="34" charset="0"/>
              <a:buChar char="•"/>
            </a:pPr>
            <a:r>
              <a:rPr lang="en-US" b="1" dirty="0" err="1"/>
              <a:t>get_ice_masks</a:t>
            </a:r>
            <a:r>
              <a:rPr lang="en-US" dirty="0"/>
              <a:t> – Minki is working on this part of the algorithm. We should add this to the output.</a:t>
            </a:r>
          </a:p>
          <a:p>
            <a:pPr marL="1200150" lvl="2" indent="-285750">
              <a:buFont typeface="Arial" panose="020B0604020202020204" pitchFamily="34" charset="0"/>
              <a:buChar char="•"/>
            </a:pPr>
            <a:r>
              <a:rPr lang="en-US" dirty="0"/>
              <a:t>Side note: anecdotally, the ice masks seem more sensitive to tile size than the preprocessing does</a:t>
            </a:r>
          </a:p>
          <a:p>
            <a:pPr marL="285750" indent="-285750">
              <a:buFont typeface="Arial" panose="020B0604020202020204" pitchFamily="34" charset="0"/>
              <a:buChar char="•"/>
            </a:pPr>
            <a:r>
              <a:rPr lang="en-US" dirty="0"/>
              <a:t>Disentangling the segmentation steps</a:t>
            </a:r>
          </a:p>
          <a:p>
            <a:pPr marL="285750" indent="-285750">
              <a:buFont typeface="Arial" panose="020B0604020202020204" pitchFamily="34" charset="0"/>
              <a:buChar char="•"/>
            </a:pPr>
            <a:r>
              <a:rPr lang="en-US" dirty="0"/>
              <a:t>Identifying which steps have minimal effects on the output</a:t>
            </a:r>
          </a:p>
          <a:p>
            <a:pPr marL="285750" indent="-285750">
              <a:buFont typeface="Arial" panose="020B0604020202020204" pitchFamily="34" charset="0"/>
              <a:buChar char="•"/>
            </a:pPr>
            <a:endParaRPr lang="en-US" dirty="0"/>
          </a:p>
          <a:p>
            <a:r>
              <a:rPr lang="en-US" b="1" dirty="0"/>
              <a:t>Post processing</a:t>
            </a:r>
            <a:endParaRPr lang="en-US" dirty="0"/>
          </a:p>
          <a:p>
            <a:pPr marL="285750" indent="-285750">
              <a:buFont typeface="Arial" panose="020B0604020202020204" pitchFamily="34" charset="0"/>
              <a:buChar char="•"/>
            </a:pPr>
            <a:r>
              <a:rPr lang="en-US" dirty="0"/>
              <a:t>Image morphology and regularization seem like post processing to me in a sense, could be part of segmenting</a:t>
            </a:r>
          </a:p>
          <a:p>
            <a:pPr marL="285750" indent="-285750">
              <a:buFont typeface="Arial" panose="020B0604020202020204" pitchFamily="34" charset="0"/>
              <a:buChar char="•"/>
            </a:pPr>
            <a:endParaRPr lang="en-US" dirty="0"/>
          </a:p>
          <a:p>
            <a:r>
              <a:rPr lang="en-US" b="1" dirty="0"/>
              <a:t>Tracking</a:t>
            </a:r>
          </a:p>
          <a:p>
            <a:pPr marL="285750" indent="-285750">
              <a:buFont typeface="Arial" panose="020B0604020202020204" pitchFamily="34" charset="0"/>
              <a:buChar char="•"/>
            </a:pPr>
            <a:r>
              <a:rPr lang="en-US" b="1" dirty="0"/>
              <a:t>Algorithm improvements</a:t>
            </a:r>
            <a:endParaRPr lang="en-US" dirty="0"/>
          </a:p>
          <a:p>
            <a:pPr marL="742950" lvl="1" indent="-285750">
              <a:buFont typeface="Arial" panose="020B0604020202020204" pitchFamily="34" charset="0"/>
              <a:buChar char="•"/>
            </a:pPr>
            <a:r>
              <a:rPr lang="en-US" dirty="0"/>
              <a:t>Addressing the bias with sorting largest to smallest</a:t>
            </a:r>
          </a:p>
          <a:p>
            <a:pPr marL="742950" lvl="1" indent="-285750">
              <a:buFont typeface="Arial" panose="020B0604020202020204" pitchFamily="34" charset="0"/>
              <a:buChar char="•"/>
            </a:pPr>
            <a:r>
              <a:rPr lang="en-US" dirty="0"/>
              <a:t>Input filtering with joint distribution</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8881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64E71-CF57-258B-123B-26C8D1687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0FF94-350A-1E57-75E6-29FD33E9B70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E493A-EA0F-C842-2CA5-3EE175DF2AB4}"/>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of angles and range of floe sizes. All n= 1,976 floes larger than 50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px</a:t>
                </a:r>
                <a:r>
                  <a:rPr lang="en-US" sz="1200" dirty="0">
                    <a:latin typeface="Helvetica Neue" panose="02000503000000020004" pitchFamily="2" charset="0"/>
                    <a:ea typeface="Helvetica Neue" panose="02000503000000020004" pitchFamily="2" charset="0"/>
                    <a:cs typeface="Helvetica Neue" panose="02000503000000020004" pitchFamily="2" charset="0"/>
                  </a:rPr>
                  <a:t>, from 74 labeled images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only to avoid duplicates). Angles: -45 to 45, step size 3. Log-spaced bins. Only bins with at least 20 floes shown. Bins up to area 649 all have n &gt; 100. Finding: 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Total floe pairs n=1,113. Bins up to area 456 have n &gt; 100; final two bins have n &lt; 20. Much larger uncertainty than from rotation. Less difference between measures. Potential drop-off in uncertainty for large floes (area &gt; 1000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tentative due to small sample size. Also note potential distinction between ~200 and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 </a:t>
                </a:r>
                <a:r>
                  <a:rPr lang="en-US" sz="1400" dirty="0">
                    <a:latin typeface="Helvetica Neue" panose="02000503000000020004" pitchFamily="2" charset="0"/>
                    <a:ea typeface="Helvetica Neue" panose="02000503000000020004" pitchFamily="2" charset="0"/>
                    <a:cs typeface="Helvetica Neue" panose="02000503000000020004" pitchFamily="2" charset="0"/>
                  </a:rPr>
                  <a:t>(next slide)</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468E493A-EA0F-C842-2CA5-3EE175DF2AB4}"/>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B4E8C5D-45C2-3181-A7F3-16E085C976C6}"/>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12" name="Picture 11" descr="A graph of different colored and black bars&#10;&#10;AI-generated content may be incorrect.">
            <a:extLst>
              <a:ext uri="{FF2B5EF4-FFF2-40B4-BE49-F238E27FC236}">
                <a16:creationId xmlns:a16="http://schemas.microsoft.com/office/drawing/2014/main" id="{2FF5B48E-8450-236A-B8E4-406C09EE3A5D}"/>
              </a:ext>
            </a:extLst>
          </p:cNvPr>
          <p:cNvPicPr>
            <a:picLocks noChangeAspect="1"/>
          </p:cNvPicPr>
          <p:nvPr/>
        </p:nvPicPr>
        <p:blipFill>
          <a:blip r:embed="rId4"/>
          <a:stretch>
            <a:fillRect/>
          </a:stretch>
        </p:blipFill>
        <p:spPr>
          <a:xfrm>
            <a:off x="6803136" y="3251434"/>
            <a:ext cx="5229456" cy="2614728"/>
          </a:xfrm>
          <a:prstGeom prst="rect">
            <a:avLst/>
          </a:prstGeom>
        </p:spPr>
      </p:pic>
      <p:pic>
        <p:nvPicPr>
          <p:cNvPr id="14" name="Picture 13" descr="A graph of different colored boxes&#10;&#10;AI-generated content may be incorrect.">
            <a:extLst>
              <a:ext uri="{FF2B5EF4-FFF2-40B4-BE49-F238E27FC236}">
                <a16:creationId xmlns:a16="http://schemas.microsoft.com/office/drawing/2014/main" id="{6FE85F1C-0846-13EA-4817-8A5E33376132}"/>
              </a:ext>
            </a:extLst>
          </p:cNvPr>
          <p:cNvPicPr>
            <a:picLocks noChangeAspect="1"/>
          </p:cNvPicPr>
          <p:nvPr/>
        </p:nvPicPr>
        <p:blipFill>
          <a:blip r:embed="rId5"/>
          <a:stretch>
            <a:fillRect/>
          </a:stretch>
        </p:blipFill>
        <p:spPr>
          <a:xfrm>
            <a:off x="6803136" y="688648"/>
            <a:ext cx="5228806" cy="2614403"/>
          </a:xfrm>
          <a:prstGeom prst="rect">
            <a:avLst/>
          </a:prstGeom>
        </p:spPr>
      </p:pic>
      <p:sp>
        <p:nvSpPr>
          <p:cNvPr id="15" name="TextBox 14">
            <a:extLst>
              <a:ext uri="{FF2B5EF4-FFF2-40B4-BE49-F238E27FC236}">
                <a16:creationId xmlns:a16="http://schemas.microsoft.com/office/drawing/2014/main" id="{F0705265-3966-A3F8-EBC9-CFB841A46551}"/>
              </a:ext>
            </a:extLst>
          </p:cNvPr>
          <p:cNvSpPr txBox="1"/>
          <p:nvPr/>
        </p:nvSpPr>
        <p:spPr>
          <a:xfrm>
            <a:off x="6937248" y="5816962"/>
            <a:ext cx="5095344" cy="861774"/>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Bin boundaries are logarithmically spaced in area and are the same in each plot. Tick marks are labeled with the bin-mean area; hence small differences between top and bottom panels. Box-and-whiskers show the median (center line), 25-75 range (IQR, box width), and whiskers extend from the box to the most extreme data point within 1.5*IQR past the median.</a:t>
            </a:r>
          </a:p>
        </p:txBody>
      </p:sp>
    </p:spTree>
    <p:extLst>
      <p:ext uri="{BB962C8B-B14F-4D97-AF65-F5344CB8AC3E}">
        <p14:creationId xmlns:p14="http://schemas.microsoft.com/office/powerpoint/2010/main" val="979342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10C6-FA0F-998D-DD1D-C7EC5FC5C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CB7A-48CF-9CE5-1BBB-CBFC21BDCFC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310C8-0400-C85B-8C8C-3D59DC522F62}"/>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 </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Much larger uncertainty than from rotation. Less difference between measures. Possible size effects ~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~1200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endParaRPr lang="en-US" sz="1200" b="1" baseline="30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Divided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floe shapes into area bins, listed all possible combinations of floes, then selected 500 from each bin at random. The randomized pairings do not show any clear area dependence. Surprisingly, the variation between matched pairs is larger than the random pairs for the small floe cases. We note also that the axis length ADRs tend to be smaller than the random pairs, and appear distinctly smaller for floes larger than 200-300 pixels. Area measures maintain substantial overlap even with very large floes.</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72B310C8-0400-C85B-8C8C-3D59DC522F62}"/>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66CCF95-A125-C501-00A4-4ACA5F85A5DE}"/>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graph of different colored bars&#10;&#10;AI-generated content may be incorrect.">
            <a:extLst>
              <a:ext uri="{FF2B5EF4-FFF2-40B4-BE49-F238E27FC236}">
                <a16:creationId xmlns:a16="http://schemas.microsoft.com/office/drawing/2014/main" id="{64BE1EE4-233D-6938-F491-19ED141D271A}"/>
              </a:ext>
            </a:extLst>
          </p:cNvPr>
          <p:cNvPicPr>
            <a:picLocks noChangeAspect="1"/>
          </p:cNvPicPr>
          <p:nvPr/>
        </p:nvPicPr>
        <p:blipFill>
          <a:blip r:embed="rId4"/>
          <a:stretch>
            <a:fillRect/>
          </a:stretch>
        </p:blipFill>
        <p:spPr>
          <a:xfrm>
            <a:off x="6472390" y="685800"/>
            <a:ext cx="5486400" cy="2743200"/>
          </a:xfrm>
          <a:prstGeom prst="rect">
            <a:avLst/>
          </a:prstGeom>
        </p:spPr>
      </p:pic>
      <p:pic>
        <p:nvPicPr>
          <p:cNvPr id="7" name="Picture 6" descr="A graph of different colored and black lines&#10;&#10;AI-generated content may be incorrect.">
            <a:extLst>
              <a:ext uri="{FF2B5EF4-FFF2-40B4-BE49-F238E27FC236}">
                <a16:creationId xmlns:a16="http://schemas.microsoft.com/office/drawing/2014/main" id="{DC26C002-3C79-F6D6-0DEE-EF0EBC428A5B}"/>
              </a:ext>
            </a:extLst>
          </p:cNvPr>
          <p:cNvPicPr>
            <a:picLocks noChangeAspect="1"/>
          </p:cNvPicPr>
          <p:nvPr/>
        </p:nvPicPr>
        <p:blipFill>
          <a:blip r:embed="rId5"/>
          <a:stretch>
            <a:fillRect/>
          </a:stretch>
        </p:blipFill>
        <p:spPr>
          <a:xfrm>
            <a:off x="6472390" y="3429000"/>
            <a:ext cx="5486400" cy="2743200"/>
          </a:xfrm>
          <a:prstGeom prst="rect">
            <a:avLst/>
          </a:prstGeom>
        </p:spPr>
      </p:pic>
    </p:spTree>
    <p:extLst>
      <p:ext uri="{BB962C8B-B14F-4D97-AF65-F5344CB8AC3E}">
        <p14:creationId xmlns:p14="http://schemas.microsoft.com/office/powerpoint/2010/main" val="340797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6ED83-4A6B-177A-5749-2008CA536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6BA2E-099A-5EFF-340D-C2525E660F24}"/>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graphicFrame>
        <p:nvGraphicFramePr>
          <p:cNvPr id="8" name="Table 7">
            <a:extLst>
              <a:ext uri="{FF2B5EF4-FFF2-40B4-BE49-F238E27FC236}">
                <a16:creationId xmlns:a16="http://schemas.microsoft.com/office/drawing/2014/main" id="{38F3476B-EE9E-C6EC-CA1B-F75047744376}"/>
              </a:ext>
            </a:extLst>
          </p:cNvPr>
          <p:cNvGraphicFramePr>
            <a:graphicFrameLocks noGrp="1"/>
          </p:cNvGraphicFramePr>
          <p:nvPr>
            <p:extLst>
              <p:ext uri="{D42A27DB-BD31-4B8C-83A1-F6EECF244321}">
                <p14:modId xmlns:p14="http://schemas.microsoft.com/office/powerpoint/2010/main" val="741332252"/>
              </p:ext>
            </p:extLst>
          </p:nvPr>
        </p:nvGraphicFramePr>
        <p:xfrm>
          <a:off x="233210" y="5581457"/>
          <a:ext cx="3311526"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tblGrid>
              <a:tr h="182587">
                <a:tc>
                  <a:txBody>
                    <a:bodyPr/>
                    <a:lstStyle/>
                    <a:p>
                      <a:r>
                        <a:rPr lang="en-US" sz="1100" b="1"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Psi-S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sp>
        <p:nvSpPr>
          <p:cNvPr id="3" name="TextBox 2">
            <a:extLst>
              <a:ext uri="{FF2B5EF4-FFF2-40B4-BE49-F238E27FC236}">
                <a16:creationId xmlns:a16="http://schemas.microsoft.com/office/drawing/2014/main" id="{8BD216F0-13B6-9450-97E0-8BF6BFD124C2}"/>
              </a:ext>
            </a:extLst>
          </p:cNvPr>
          <p:cNvSpPr txBox="1"/>
          <p:nvPr/>
        </p:nvSpPr>
        <p:spPr>
          <a:xfrm>
            <a:off x="233210" y="844062"/>
            <a:ext cx="6542728" cy="4616648"/>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Next steps: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Using comparison between matched and random pairs to find best parameters for ADR thresholds. These tests don’t need to be as stringent as the psi-s and shape difference tests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 of whether area + convex area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maj</a:t>
            </a:r>
            <a:r>
              <a:rPr lang="en-US" sz="1400" dirty="0">
                <a:latin typeface="Helvetica Neue" panose="02000503000000020004" pitchFamily="2" charset="0"/>
                <a:ea typeface="Helvetica Neue" panose="02000503000000020004" pitchFamily="2" charset="0"/>
                <a:cs typeface="Helvetica Neue" panose="02000503000000020004" pitchFamily="2" charset="0"/>
              </a:rPr>
              <a:t>/min axes is the most useful set of measures for the algorithm. Alternatives: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Solidity = area/convex area</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Eccentricity</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Carry out psi-s correlation and shape difference estimation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length of floe boundary in test of statistical confidence in correlation, esp. for question of tie breaking</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rotation rates for the previous experiment were used to check the accuracy of the floe registration function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Issues with angle domain, cutoffs. </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Working with CCV on issues with the floe registration function. The function we’re using is intended for grayscale images, some strange results with binary floe masks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using simpler registration function based on the method Rosalinda wrote about in the paper, rather than the function she used in the MATLAB code (Example notebook)</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8C070B-FC6D-06B0-0879-F0D8E23859F9}"/>
              </a:ext>
            </a:extLst>
          </p:cNvPr>
          <p:cNvSpPr txBox="1"/>
          <p:nvPr/>
        </p:nvSpPr>
        <p:spPr>
          <a:xfrm>
            <a:off x="137556" y="5273680"/>
            <a:ext cx="6542728"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in 2019 paper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50" name="Picture 2">
            <a:extLst>
              <a:ext uri="{FF2B5EF4-FFF2-40B4-BE49-F238E27FC236}">
                <a16:creationId xmlns:a16="http://schemas.microsoft.com/office/drawing/2014/main" id="{8D0D5395-CDE8-6D58-3C82-5BB99A79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638" y="179263"/>
            <a:ext cx="4235152" cy="32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05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5DA07-2A9F-7A8A-DAF1-5772A9B2E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C9D95-86F9-CFAD-3BF8-97F5EA9AF8E8}"/>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sp>
        <p:nvSpPr>
          <p:cNvPr id="3" name="TextBox 2">
            <a:extLst>
              <a:ext uri="{FF2B5EF4-FFF2-40B4-BE49-F238E27FC236}">
                <a16:creationId xmlns:a16="http://schemas.microsoft.com/office/drawing/2014/main" id="{BDD25E34-91A7-0411-082D-068568FFB2EC}"/>
              </a:ext>
            </a:extLst>
          </p:cNvPr>
          <p:cNvSpPr txBox="1"/>
          <p:nvPr/>
        </p:nvSpPr>
        <p:spPr>
          <a:xfrm>
            <a:off x="233210" y="844062"/>
            <a:ext cx="6542728" cy="3108543"/>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Algorithm updates and questions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Uncertainty calculations for tracking</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Psi-s correlation confidence interval -&gt; can use this to determine likely matches with some probabilistic information (4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hrs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Rotation/SD confidence -&gt; the depth and width of the trough and the confidence in the shape difference, can get the distribution of best-fits from the true matches in the validation dataset (20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hrs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Questions for how to use uncertainty info for the matching in the end</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Pre-filtering</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Joint distributions rather than thresholds for comparing shape geometries (more discriminatory power, addressing correlation)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cross correlation, image shifts for matching non-unique floes</a:t>
            </a:r>
          </a:p>
          <a:p>
            <a:pPr marL="285750" indent="-285750">
              <a:buFont typeface="Arial" panose="020B0604020202020204" pitchFamily="34" charset="0"/>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53076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7267-AAA7-FDAC-9E20-066AB179E836}"/>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Studies/papers that may be useful</a:t>
            </a:r>
          </a:p>
        </p:txBody>
      </p:sp>
      <p:sp>
        <p:nvSpPr>
          <p:cNvPr id="3" name="TextBox 2">
            <a:extLst>
              <a:ext uri="{FF2B5EF4-FFF2-40B4-BE49-F238E27FC236}">
                <a16:creationId xmlns:a16="http://schemas.microsoft.com/office/drawing/2014/main" id="{12D475D4-40F7-6C43-19BF-DE997CA53BF4}"/>
              </a:ext>
            </a:extLst>
          </p:cNvPr>
          <p:cNvSpPr txBox="1"/>
          <p:nvPr/>
        </p:nvSpPr>
        <p:spPr>
          <a:xfrm>
            <a:off x="137556" y="681037"/>
            <a:ext cx="7144512" cy="2893100"/>
          </a:xfrm>
          <a:prstGeom prst="rect">
            <a:avLst/>
          </a:prstGeom>
          <a:noFill/>
          <a:ln>
            <a:solidFill>
              <a:schemeClr val="tx1"/>
            </a:solidFill>
          </a:ln>
        </p:spPr>
        <p:txBody>
          <a:bodyPr wrap="square" rtlCol="0">
            <a:spAutoFit/>
          </a:bodyPr>
          <a:lstStyle/>
          <a:p>
            <a:r>
              <a:rPr lang="en-US" sz="1400" b="1" dirty="0"/>
              <a:t>On the use of daily optical imagery for sea ice velocity analysis</a:t>
            </a:r>
            <a:br>
              <a:rPr lang="en-US" sz="1400" b="1" dirty="0"/>
            </a:br>
            <a:endParaRPr lang="en-US" sz="1400" dirty="0"/>
          </a:p>
          <a:p>
            <a:pPr marL="285750" indent="-285750">
              <a:buFont typeface="Arial" panose="020B0604020202020204" pitchFamily="34" charset="0"/>
              <a:buChar char="•"/>
            </a:pPr>
            <a:r>
              <a:rPr lang="en-US" sz="1400" dirty="0"/>
              <a:t>Timescales of ice motion (hourly, daily, weekly) vs uncertainty. Analysis using meander coefficients from Alan’s work.</a:t>
            </a:r>
          </a:p>
          <a:p>
            <a:pPr marL="285750" indent="-285750">
              <a:buFont typeface="Arial" panose="020B0604020202020204" pitchFamily="34" charset="0"/>
              <a:buChar char="•"/>
            </a:pPr>
            <a:r>
              <a:rPr lang="en-US" sz="1400" dirty="0"/>
              <a:t>Available timescales for linked trajectories based on cloud cover. Potentially using Sami’s work, alternatively, just use the cloud fraction dataset (e.g. could be place to do the eval of the cloud fraction dataset). </a:t>
            </a:r>
          </a:p>
          <a:p>
            <a:pPr marL="285750" indent="-285750">
              <a:buFont typeface="Arial" panose="020B0604020202020204" pitchFamily="34" charset="0"/>
              <a:buChar char="•"/>
            </a:pPr>
            <a:r>
              <a:rPr lang="en-US" sz="1400" dirty="0"/>
              <a:t>Relationship between cloud cover, wind speed, and the observed portion of the velocity distribution.</a:t>
            </a:r>
          </a:p>
          <a:p>
            <a:pPr marL="285750" indent="-285750">
              <a:buFont typeface="Arial" panose="020B0604020202020204" pitchFamily="34" charset="0"/>
              <a:buChar char="•"/>
            </a:pPr>
            <a:endParaRPr lang="en-US" sz="1400" dirty="0"/>
          </a:p>
          <a:p>
            <a:r>
              <a:rPr lang="en-US" sz="1400" dirty="0"/>
              <a:t>This paper would help benchmark performance needs. I.e., are we getting as long of trajectories as we can given the cloud cover properties? How should we interpret our velocity distributions vs. the true distributions?</a:t>
            </a:r>
          </a:p>
        </p:txBody>
      </p:sp>
      <p:sp>
        <p:nvSpPr>
          <p:cNvPr id="4" name="TextBox 3">
            <a:extLst>
              <a:ext uri="{FF2B5EF4-FFF2-40B4-BE49-F238E27FC236}">
                <a16:creationId xmlns:a16="http://schemas.microsoft.com/office/drawing/2014/main" id="{8F66885C-6B01-F43F-07A0-667437C87880}"/>
              </a:ext>
            </a:extLst>
          </p:cNvPr>
          <p:cNvSpPr txBox="1"/>
          <p:nvPr/>
        </p:nvSpPr>
        <p:spPr>
          <a:xfrm>
            <a:off x="137556" y="3785637"/>
            <a:ext cx="7144512" cy="1600438"/>
          </a:xfrm>
          <a:prstGeom prst="rect">
            <a:avLst/>
          </a:prstGeom>
          <a:noFill/>
          <a:ln>
            <a:solidFill>
              <a:schemeClr val="tx1"/>
            </a:solidFill>
          </a:ln>
        </p:spPr>
        <p:txBody>
          <a:bodyPr wrap="square" rtlCol="0">
            <a:spAutoFit/>
          </a:bodyPr>
          <a:lstStyle/>
          <a:p>
            <a:r>
              <a:rPr lang="en-US" sz="1400" b="1" dirty="0"/>
              <a:t>Seasonality of the FSD in Arctic MIZs</a:t>
            </a:r>
            <a:endParaRPr lang="en-US" sz="1400" dirty="0"/>
          </a:p>
          <a:p>
            <a:pPr marL="285750" indent="-285750">
              <a:buFont typeface="Arial" panose="020B0604020202020204" pitchFamily="34" charset="0"/>
              <a:buChar char="•"/>
            </a:pPr>
            <a:r>
              <a:rPr lang="en-US" sz="1400" dirty="0"/>
              <a:t>Extend analysis from the </a:t>
            </a:r>
            <a:r>
              <a:rPr lang="en-US" sz="1400" i="1" dirty="0"/>
              <a:t>Annals</a:t>
            </a:r>
            <a:r>
              <a:rPr lang="en-US" sz="1400" dirty="0"/>
              <a:t> paper into the whole set of MIZs</a:t>
            </a:r>
          </a:p>
          <a:p>
            <a:pPr marL="285750" indent="-285750">
              <a:buFont typeface="Arial" panose="020B0604020202020204" pitchFamily="34" charset="0"/>
              <a:buChar char="•"/>
            </a:pPr>
            <a:r>
              <a:rPr lang="en-US" sz="1400" dirty="0"/>
              <a:t>Compute sea ice fraction, total ice area for each scene for looking at interannual variability. What fraction of the ice cover consists of identifiable ice floes?</a:t>
            </a:r>
          </a:p>
          <a:p>
            <a:pPr marL="285750" indent="-285750">
              <a:buFont typeface="Arial" panose="020B0604020202020204" pitchFamily="34" charset="0"/>
              <a:buChar char="•"/>
            </a:pPr>
            <a:r>
              <a:rPr lang="en-US" sz="1400" dirty="0"/>
              <a:t>Preconditioning: test hypothesis that the FSD in April or March is a predictor of the FSD slope in the late season</a:t>
            </a:r>
          </a:p>
          <a:p>
            <a:pPr marL="285750"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C8C05E76-DAA8-E221-0CE3-53672F706BF7}"/>
              </a:ext>
            </a:extLst>
          </p:cNvPr>
          <p:cNvSpPr txBox="1"/>
          <p:nvPr/>
        </p:nvSpPr>
        <p:spPr>
          <a:xfrm>
            <a:off x="7437120" y="681037"/>
            <a:ext cx="4617324" cy="1815882"/>
          </a:xfrm>
          <a:prstGeom prst="rect">
            <a:avLst/>
          </a:prstGeom>
          <a:noFill/>
          <a:ln>
            <a:solidFill>
              <a:schemeClr val="tx1"/>
            </a:solidFill>
          </a:ln>
        </p:spPr>
        <p:txBody>
          <a:bodyPr wrap="square" rtlCol="0">
            <a:spAutoFit/>
          </a:bodyPr>
          <a:lstStyle/>
          <a:p>
            <a:r>
              <a:rPr lang="en-US" sz="1400" b="1" dirty="0"/>
              <a:t>Relative and absolute dispersion of tracked ice floes</a:t>
            </a:r>
            <a:endParaRPr lang="en-US" sz="1400" dirty="0"/>
          </a:p>
          <a:p>
            <a:pPr marL="285750" indent="-285750">
              <a:buFont typeface="Arial" panose="020B0604020202020204" pitchFamily="34" charset="0"/>
              <a:buChar char="•"/>
            </a:pPr>
            <a:r>
              <a:rPr lang="en-US" sz="1400" dirty="0"/>
              <a:t>Uncertainty analysis for limits of the interpolation step, questions of how to handle the floe position uncertainty in the dispersion calculation</a:t>
            </a:r>
          </a:p>
          <a:p>
            <a:pPr marL="285750" indent="-285750">
              <a:buFont typeface="Arial" panose="020B0604020202020204" pitchFamily="34" charset="0"/>
              <a:buChar char="•"/>
            </a:pPr>
            <a:r>
              <a:rPr lang="en-US" sz="1400" dirty="0"/>
              <a:t>Confidence intervals for the slope of the dispersion</a:t>
            </a:r>
          </a:p>
          <a:p>
            <a:pPr marL="285750" indent="-285750">
              <a:buFont typeface="Arial" panose="020B0604020202020204" pitchFamily="34" charset="0"/>
              <a:buChar char="•"/>
            </a:pPr>
            <a:r>
              <a:rPr lang="en-US" sz="1400" dirty="0"/>
              <a:t>Link between dispersion and deformation strain rates</a:t>
            </a:r>
          </a:p>
          <a:p>
            <a:pPr marL="285750" indent="-285750">
              <a:buFont typeface="Arial" panose="020B0604020202020204" pitchFamily="34" charset="0"/>
              <a:buChar char="•"/>
            </a:pPr>
            <a:r>
              <a:rPr lang="en-US" sz="1400" dirty="0"/>
              <a:t>Compare/contrast sea ice regions, with analysis of Greenland Sea vs Beaufort Sea</a:t>
            </a:r>
          </a:p>
        </p:txBody>
      </p:sp>
      <p:sp>
        <p:nvSpPr>
          <p:cNvPr id="6" name="TextBox 5">
            <a:extLst>
              <a:ext uri="{FF2B5EF4-FFF2-40B4-BE49-F238E27FC236}">
                <a16:creationId xmlns:a16="http://schemas.microsoft.com/office/drawing/2014/main" id="{BA8ED833-48E4-F9B2-C085-38D19908D428}"/>
              </a:ext>
            </a:extLst>
          </p:cNvPr>
          <p:cNvSpPr txBox="1"/>
          <p:nvPr/>
        </p:nvSpPr>
        <p:spPr>
          <a:xfrm>
            <a:off x="7876032" y="3023616"/>
            <a:ext cx="3938016" cy="3231654"/>
          </a:xfrm>
          <a:prstGeom prst="rect">
            <a:avLst/>
          </a:prstGeom>
          <a:noFill/>
        </p:spPr>
        <p:txBody>
          <a:bodyPr wrap="square" rtlCol="0">
            <a:spAutoFit/>
          </a:bodyPr>
          <a:lstStyle/>
          <a:p>
            <a:r>
              <a:rPr lang="en-US" sz="1200" dirty="0"/>
              <a:t>“We are preparing two manuscripts focused on the Lagrangian statistics of the sea ice trajectories: the first, “Sea ice dispersion mirrors underlying submesoscale ocean currents amid strong atmospheric forcing”, by Watkins, Lopez-Acosta, Kim, and Wilhelmus, focuses on the absolute dispersion of Fram Strait IFT trajectories and trajectory-based eddy detection and will be submitted to Nature Geoscience. </a:t>
            </a:r>
          </a:p>
          <a:p>
            <a:endParaRPr lang="en-US" sz="1200" dirty="0"/>
          </a:p>
          <a:p>
            <a:r>
              <a:rPr lang="en-US" sz="1200" dirty="0"/>
              <a:t>The second focuses on multi-particle statistics, including relative dispersion and structure function analysis, and includes intercomparison with multiple drifting buoy deployments. This paper has the working title “Lagrangian statistics of in-situ and remote sensing sea ice observations in the Spring- and Summertime Marginal Ice Zones” and will be submitted to The Cryosphere. “</a:t>
            </a:r>
          </a:p>
        </p:txBody>
      </p:sp>
    </p:spTree>
    <p:extLst>
      <p:ext uri="{BB962C8B-B14F-4D97-AF65-F5344CB8AC3E}">
        <p14:creationId xmlns:p14="http://schemas.microsoft.com/office/powerpoint/2010/main" val="2956690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D871-CCFC-2C51-3B8F-3B24CC4A8B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Paper: </a:t>
            </a:r>
            <a:r>
              <a:rPr lang="en-US" sz="2400" i="1" dirty="0">
                <a:latin typeface="Helvetica Neue Medium" panose="02000503000000020004" pitchFamily="2" charset="0"/>
                <a:ea typeface="Helvetica Neue Medium" panose="02000503000000020004" pitchFamily="2" charset="0"/>
                <a:cs typeface="Helvetica Neue Medium" panose="02000503000000020004" pitchFamily="2" charset="0"/>
              </a:rPr>
              <a:t>Evaluation of sea ice segmentation with manually labeled imagery</a:t>
            </a:r>
            <a:endPar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 name="TextBox 2">
            <a:extLst>
              <a:ext uri="{FF2B5EF4-FFF2-40B4-BE49-F238E27FC236}">
                <a16:creationId xmlns:a16="http://schemas.microsoft.com/office/drawing/2014/main" id="{B2CF321D-CBC2-CD16-F77E-69AB32D1FB28}"/>
              </a:ext>
            </a:extLst>
          </p:cNvPr>
          <p:cNvSpPr txBox="1"/>
          <p:nvPr/>
        </p:nvSpPr>
        <p:spPr>
          <a:xfrm>
            <a:off x="321733" y="787400"/>
            <a:ext cx="6858000" cy="1754326"/>
          </a:xfrm>
          <a:prstGeom prst="rect">
            <a:avLst/>
          </a:prstGeom>
          <a:noFill/>
        </p:spPr>
        <p:txBody>
          <a:bodyPr wrap="square" rtlCol="0">
            <a:spAutoFit/>
          </a:bodyPr>
          <a:lstStyle/>
          <a:p>
            <a:r>
              <a:rPr lang="en-US" dirty="0"/>
              <a:t>Using a set of manually identified sea ice floes, we carry out an experiment to test the sensitivity of a set of segmentation quality metrics to errors in object properties and sampling. As an example, we apply the best-performing metrics to a set of segmentation results from two versions of an ice floe segmentation and tracking algorithm.</a:t>
            </a:r>
          </a:p>
        </p:txBody>
      </p:sp>
    </p:spTree>
    <p:extLst>
      <p:ext uri="{BB962C8B-B14F-4D97-AF65-F5344CB8AC3E}">
        <p14:creationId xmlns:p14="http://schemas.microsoft.com/office/powerpoint/2010/main" val="8417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B90D-B999-7E43-A9CF-96B6216AC0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Objectives and overview</a:t>
            </a:r>
          </a:p>
        </p:txBody>
      </p:sp>
      <p:sp>
        <p:nvSpPr>
          <p:cNvPr id="3" name="Content Placeholder 2">
            <a:extLst>
              <a:ext uri="{FF2B5EF4-FFF2-40B4-BE49-F238E27FC236}">
                <a16:creationId xmlns:a16="http://schemas.microsoft.com/office/drawing/2014/main" id="{799947F0-0296-96F5-191D-EFF89F1CB44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Adapt practices from GEOBIA and computer vision to the challenge of evaluating sea ice segmentation quality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Determine measures to use for calibration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Introduce the random sample dataset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Test the measures with two versions of IFT</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844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6E43-D676-8EB4-A952-2A4E260E2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831E2-598C-AA98-C3DC-A1D02D81BAFF}"/>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Random sample dataset</a:t>
            </a:r>
          </a:p>
        </p:txBody>
      </p:sp>
      <p:sp>
        <p:nvSpPr>
          <p:cNvPr id="3" name="Content Placeholder 2">
            <a:extLst>
              <a:ext uri="{FF2B5EF4-FFF2-40B4-BE49-F238E27FC236}">
                <a16:creationId xmlns:a16="http://schemas.microsoft.com/office/drawing/2014/main" id="{AFD0628B-29F9-4F7C-4E30-D479044CA45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Random sampling procedure. Aim is to select random (x, y, t) triads (position and time) from the marginal ice zone (MIZ).</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MIZ defined by SIC between 15 and 85%</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Further requirement that the 100 km by 100 km square centered at (x, y) have SIF (area of pixels with &gt; 15% SIC) larger than 0.25. </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17230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175C-3CB8-9A27-D3F6-4D6C62B6A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5824-6C3C-E9A4-190D-2B9F6CB40128}"/>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Synthetic dataset</a:t>
            </a:r>
          </a:p>
        </p:txBody>
      </p:sp>
      <p:sp>
        <p:nvSpPr>
          <p:cNvPr id="3" name="Content Placeholder 2">
            <a:extLst>
              <a:ext uri="{FF2B5EF4-FFF2-40B4-BE49-F238E27FC236}">
                <a16:creationId xmlns:a16="http://schemas.microsoft.com/office/drawing/2014/main" id="{27964EF0-F6AE-165F-D956-1B28DAD20B1C}"/>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Adding known errors so that we can test the sensitivity of metrics.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negatives. Randomly select floes to delete. Also test sensitivity to deleting small floes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positives. Randomly add circles of similar sizes to blank areas of images. Test sensitivity with small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Area bias: dilate floes by n pixels (n from 1 to 10 or so), erode floes by n pixels.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Boundary errors: will need a way to do this. Perhaps replacing floes with shape with similar size, but not overlapping with other floes? Area change also affects the boundary. </a:t>
            </a:r>
          </a:p>
          <a:p>
            <a:pPr marL="342900" indent="-342900">
              <a:buFont typeface="Arial" panose="020B0604020202020204" pitchFamily="34" charset="0"/>
              <a:buAutoNum type="arabicPeriod"/>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Oversegmentation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I can join objects, either through dilation or through</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1502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DCAE54-F743-2ED8-DE8C-770D59CEB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5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A620C3-8114-66E7-444B-A1BA3ED031EA}"/>
              </a:ext>
            </a:extLst>
          </p:cNvPr>
          <p:cNvSpPr txBox="1"/>
          <p:nvPr/>
        </p:nvSpPr>
        <p:spPr>
          <a:xfrm>
            <a:off x="5427133" y="186267"/>
            <a:ext cx="6654800" cy="6124754"/>
          </a:xfrm>
          <a:prstGeom prst="rect">
            <a:avLst/>
          </a:prstGeom>
          <a:noFill/>
        </p:spPr>
        <p:txBody>
          <a:bodyPr wrap="square" rtlCol="0">
            <a:spAutoFit/>
          </a:bodyPr>
          <a:lstStyle/>
          <a:p>
            <a:endParaRPr lang="en-US" sz="1400" b="1" dirty="0"/>
          </a:p>
          <a:p>
            <a:r>
              <a:rPr lang="en-US" sz="1400" b="1" dirty="0"/>
              <a:t>Bering-Chukchi Seas</a:t>
            </a:r>
            <a:r>
              <a:rPr lang="en-US" sz="1400" dirty="0"/>
              <a:t> – some edge cases, could move box slightly to the right and down, so that the right boundary goes through Wrangel Island and the lower boundary through Point Barrow.</a:t>
            </a:r>
          </a:p>
          <a:p>
            <a:endParaRPr lang="en-US" sz="1400" dirty="0"/>
          </a:p>
          <a:p>
            <a:r>
              <a:rPr lang="en-US" sz="1400" b="1" dirty="0"/>
              <a:t>Beaufort Sea</a:t>
            </a:r>
            <a:r>
              <a:rPr lang="en-US" sz="1400" dirty="0"/>
              <a:t> – shrink the box so that the eastern border is at the island, northern border doesn’t really matter much.</a:t>
            </a:r>
          </a:p>
          <a:p>
            <a:endParaRPr lang="en-US" sz="1400" b="1" dirty="0"/>
          </a:p>
          <a:p>
            <a:r>
              <a:rPr lang="en-US" sz="1400" b="1" dirty="0"/>
              <a:t>Canadian Archipelago </a:t>
            </a:r>
            <a:r>
              <a:rPr lang="en-US" sz="1400" dirty="0"/>
              <a:t> - new tile, include the Beaufort Sea images that were already analyzed.</a:t>
            </a:r>
          </a:p>
          <a:p>
            <a:endParaRPr lang="en-US" sz="1400" b="1" dirty="0"/>
          </a:p>
          <a:p>
            <a:r>
              <a:rPr lang="en-US" sz="1400" b="1" dirty="0"/>
              <a:t>Hudson Bay </a:t>
            </a:r>
            <a:r>
              <a:rPr lang="en-US" sz="1400" dirty="0"/>
              <a:t>– extend slightly to the south and east</a:t>
            </a:r>
          </a:p>
          <a:p>
            <a:endParaRPr lang="en-US" sz="1400" b="1" dirty="0"/>
          </a:p>
          <a:p>
            <a:r>
              <a:rPr lang="en-US" sz="1400" b="1" dirty="0"/>
              <a:t>Baffin Bay </a:t>
            </a:r>
            <a:r>
              <a:rPr lang="en-US" sz="1400" dirty="0"/>
              <a:t>– narrower, extend further south.</a:t>
            </a:r>
          </a:p>
          <a:p>
            <a:endParaRPr lang="en-US" sz="1400" b="1" dirty="0"/>
          </a:p>
          <a:p>
            <a:r>
              <a:rPr lang="en-US" sz="1400" b="1" dirty="0"/>
              <a:t>Greenland Sea </a:t>
            </a:r>
            <a:r>
              <a:rPr lang="en-US" sz="1400" dirty="0"/>
              <a:t>– Svalbard to the North, </a:t>
            </a:r>
            <a:r>
              <a:rPr lang="en-US" sz="1400" dirty="0" err="1"/>
              <a:t>iceland</a:t>
            </a:r>
            <a:r>
              <a:rPr lang="en-US" sz="1400" dirty="0"/>
              <a:t> to the south, Jan Mayen to the east, </a:t>
            </a:r>
            <a:endParaRPr lang="en-US" sz="1400" b="1" dirty="0"/>
          </a:p>
          <a:p>
            <a:endParaRPr lang="en-US" sz="1400" b="1" dirty="0"/>
          </a:p>
          <a:p>
            <a:r>
              <a:rPr lang="en-US" sz="1400" b="1" dirty="0"/>
              <a:t>Barents-Kara Seas </a:t>
            </a:r>
            <a:r>
              <a:rPr lang="en-US" sz="1400" dirty="0"/>
              <a:t>– share border with Laptev and Greenland </a:t>
            </a:r>
            <a:r>
              <a:rPr lang="en-US" sz="1400" dirty="0" err="1"/>
              <a:t>sae</a:t>
            </a:r>
            <a:endParaRPr lang="en-US" sz="1400" b="1" dirty="0"/>
          </a:p>
          <a:p>
            <a:endParaRPr lang="en-US" sz="1400" b="1" dirty="0"/>
          </a:p>
          <a:p>
            <a:r>
              <a:rPr lang="en-US" sz="1400" b="1" dirty="0"/>
              <a:t>Laptev Sea </a:t>
            </a:r>
            <a:r>
              <a:rPr lang="en-US" sz="1400" dirty="0"/>
              <a:t>– make smaller, reassign samples to the East Siberian sea. Make “north” edge the same.</a:t>
            </a:r>
            <a:endParaRPr lang="en-US" sz="1400" b="1" dirty="0"/>
          </a:p>
          <a:p>
            <a:endParaRPr lang="en-US" sz="1400" b="1" dirty="0"/>
          </a:p>
          <a:p>
            <a:r>
              <a:rPr lang="en-US" sz="1400" b="1" dirty="0"/>
              <a:t>East Siberian Sea</a:t>
            </a:r>
            <a:r>
              <a:rPr lang="en-US" sz="1400" dirty="0"/>
              <a:t> – </a:t>
            </a:r>
            <a:r>
              <a:rPr lang="en-US" sz="1400" dirty="0" err="1"/>
              <a:t>wrangel</a:t>
            </a:r>
            <a:r>
              <a:rPr lang="en-US" sz="1400" dirty="0"/>
              <a:t> island to the west, new </a:t>
            </a:r>
            <a:r>
              <a:rPr lang="en-US" sz="1400" dirty="0" err="1"/>
              <a:t>siberian</a:t>
            </a:r>
            <a:r>
              <a:rPr lang="en-US" sz="1400" dirty="0"/>
              <a:t> islands to the right</a:t>
            </a:r>
          </a:p>
          <a:p>
            <a:endParaRPr lang="en-US" sz="1400" b="1" dirty="0"/>
          </a:p>
          <a:p>
            <a:r>
              <a:rPr lang="en-US" sz="1400" b="1" dirty="0"/>
              <a:t>Sea of </a:t>
            </a:r>
            <a:r>
              <a:rPr lang="en-US" sz="1400" b="1" dirty="0" err="1"/>
              <a:t>Okhostk</a:t>
            </a:r>
            <a:r>
              <a:rPr lang="en-US" sz="1400" dirty="0"/>
              <a:t> – very few images with visible floes. Should sampling continue until </a:t>
            </a:r>
            <a:r>
              <a:rPr lang="en-US" sz="1400" i="1" dirty="0"/>
              <a:t>n</a:t>
            </a:r>
            <a:r>
              <a:rPr lang="en-US" sz="1400" dirty="0"/>
              <a:t> images with visible floes are identified? Does it matter?</a:t>
            </a:r>
          </a:p>
          <a:p>
            <a:endParaRPr lang="en-US" sz="1400" b="1" dirty="0"/>
          </a:p>
        </p:txBody>
      </p:sp>
      <p:sp>
        <p:nvSpPr>
          <p:cNvPr id="15" name="Rectangle 14">
            <a:extLst>
              <a:ext uri="{FF2B5EF4-FFF2-40B4-BE49-F238E27FC236}">
                <a16:creationId xmlns:a16="http://schemas.microsoft.com/office/drawing/2014/main" id="{A41A286B-2113-3C99-267D-472DCE5E92F6}"/>
              </a:ext>
            </a:extLst>
          </p:cNvPr>
          <p:cNvSpPr/>
          <p:nvPr/>
        </p:nvSpPr>
        <p:spPr>
          <a:xfrm>
            <a:off x="457200" y="1794932"/>
            <a:ext cx="1219200" cy="1202267"/>
          </a:xfrm>
          <a:prstGeom prst="rect">
            <a:avLst/>
          </a:prstGeom>
          <a:solidFill>
            <a:srgbClr val="F22B91">
              <a:alpha val="22000"/>
            </a:srgbClr>
          </a:solidFill>
          <a:ln>
            <a:solidFill>
              <a:srgbClr val="F22B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A8CA37-1EBB-02D4-1E7C-F09C8F84E053}"/>
              </a:ext>
            </a:extLst>
          </p:cNvPr>
          <p:cNvSpPr/>
          <p:nvPr/>
        </p:nvSpPr>
        <p:spPr>
          <a:xfrm>
            <a:off x="982133" y="2997199"/>
            <a:ext cx="1075267" cy="863603"/>
          </a:xfrm>
          <a:prstGeom prst="rect">
            <a:avLst/>
          </a:prstGeom>
          <a:solidFill>
            <a:srgbClr val="7772B6">
              <a:alpha val="17120"/>
            </a:srgbClr>
          </a:solidFill>
          <a:ln>
            <a:solidFill>
              <a:srgbClr val="7772B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6AA065-953D-3790-BA19-335677C465AD}"/>
              </a:ext>
            </a:extLst>
          </p:cNvPr>
          <p:cNvSpPr/>
          <p:nvPr/>
        </p:nvSpPr>
        <p:spPr>
          <a:xfrm>
            <a:off x="1676400" y="1794932"/>
            <a:ext cx="1075267" cy="1202267"/>
          </a:xfrm>
          <a:prstGeom prst="rect">
            <a:avLst/>
          </a:prstGeom>
          <a:solidFill>
            <a:srgbClr val="5DA110">
              <a:alpha val="15000"/>
            </a:srgbClr>
          </a:solidFill>
          <a:ln>
            <a:solidFill>
              <a:srgbClr val="5DA11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97615B-DAB7-0FCF-2232-FFC130B96C15}"/>
              </a:ext>
            </a:extLst>
          </p:cNvPr>
          <p:cNvSpPr/>
          <p:nvPr/>
        </p:nvSpPr>
        <p:spPr>
          <a:xfrm>
            <a:off x="982132" y="3860802"/>
            <a:ext cx="1075267" cy="1202267"/>
          </a:xfrm>
          <a:prstGeom prst="rect">
            <a:avLst/>
          </a:prstGeom>
          <a:solidFill>
            <a:schemeClr val="accent1">
              <a:lumMod val="40000"/>
              <a:lumOff val="60000"/>
              <a:alpha val="32493"/>
            </a:schemeClr>
          </a:solid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330DE-6824-9DE0-FE76-2C4B2F1AD81D}"/>
              </a:ext>
            </a:extLst>
          </p:cNvPr>
          <p:cNvSpPr/>
          <p:nvPr/>
        </p:nvSpPr>
        <p:spPr>
          <a:xfrm>
            <a:off x="2049992" y="4199466"/>
            <a:ext cx="695853" cy="1727206"/>
          </a:xfrm>
          <a:prstGeom prst="rect">
            <a:avLst/>
          </a:prstGeom>
          <a:solidFill>
            <a:srgbClr val="159D74">
              <a:alpha val="22000"/>
            </a:srgbClr>
          </a:solidFill>
          <a:ln>
            <a:solidFill>
              <a:srgbClr val="159D7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1DD58D-426E-1DE4-6A3C-7BA47FF3DB00}"/>
              </a:ext>
            </a:extLst>
          </p:cNvPr>
          <p:cNvSpPr/>
          <p:nvPr/>
        </p:nvSpPr>
        <p:spPr>
          <a:xfrm>
            <a:off x="2745845" y="1794930"/>
            <a:ext cx="700089" cy="1202267"/>
          </a:xfrm>
          <a:prstGeom prst="rect">
            <a:avLst/>
          </a:prstGeom>
          <a:solidFill>
            <a:schemeClr val="bg1">
              <a:lumMod val="65000"/>
              <a:alpha val="22000"/>
            </a:schemeClr>
          </a:solidFill>
          <a:ln>
            <a:solidFill>
              <a:schemeClr val="bg1">
                <a:lumMod val="6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C6B03C-18D4-40E0-8649-A987C424D576}"/>
              </a:ext>
            </a:extLst>
          </p:cNvPr>
          <p:cNvSpPr/>
          <p:nvPr/>
        </p:nvSpPr>
        <p:spPr>
          <a:xfrm>
            <a:off x="3440111" y="2602313"/>
            <a:ext cx="1363133" cy="1532467"/>
          </a:xfrm>
          <a:prstGeom prst="rect">
            <a:avLst/>
          </a:prstGeom>
          <a:solidFill>
            <a:srgbClr val="DA5E00">
              <a:alpha val="17415"/>
            </a:srgbClr>
          </a:solidFill>
          <a:ln>
            <a:solidFill>
              <a:srgbClr val="DA5E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2A890E-42F9-B0EE-1616-E6762814CDCC}"/>
              </a:ext>
            </a:extLst>
          </p:cNvPr>
          <p:cNvSpPr/>
          <p:nvPr/>
        </p:nvSpPr>
        <p:spPr>
          <a:xfrm>
            <a:off x="3039531" y="4134780"/>
            <a:ext cx="890063" cy="1292353"/>
          </a:xfrm>
          <a:prstGeom prst="rect">
            <a:avLst/>
          </a:prstGeom>
          <a:solidFill>
            <a:srgbClr val="E7AB02">
              <a:alpha val="14409"/>
            </a:srgbClr>
          </a:solidFill>
          <a:ln>
            <a:solidFill>
              <a:srgbClr val="E7AB0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A0A73B-25CE-F57E-DAF8-1E4DA707E81C}"/>
              </a:ext>
            </a:extLst>
          </p:cNvPr>
          <p:cNvSpPr/>
          <p:nvPr/>
        </p:nvSpPr>
        <p:spPr>
          <a:xfrm>
            <a:off x="606419" y="5063069"/>
            <a:ext cx="1428224" cy="1464397"/>
          </a:xfrm>
          <a:prstGeom prst="rect">
            <a:avLst/>
          </a:prstGeom>
          <a:solidFill>
            <a:srgbClr val="A6761C">
              <a:alpha val="19157"/>
            </a:srgbClr>
          </a:solidFill>
          <a:ln>
            <a:solidFill>
              <a:srgbClr val="A6761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4DEAA-E545-8F7A-2A52-C44715CFD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F3C8D-952F-0B17-E181-B777DC0446D2}"/>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 – Tasks and expected time requirements</a:t>
            </a:r>
          </a:p>
        </p:txBody>
      </p:sp>
      <p:sp>
        <p:nvSpPr>
          <p:cNvPr id="3" name="TextBox 2">
            <a:extLst>
              <a:ext uri="{FF2B5EF4-FFF2-40B4-BE49-F238E27FC236}">
                <a16:creationId xmlns:a16="http://schemas.microsoft.com/office/drawing/2014/main" id="{F1BD3B7C-D6C9-9FD4-1A2E-1A8FF1D057B0}"/>
              </a:ext>
            </a:extLst>
          </p:cNvPr>
          <p:cNvSpPr txBox="1"/>
          <p:nvPr/>
        </p:nvSpPr>
        <p:spPr>
          <a:xfrm>
            <a:off x="137555" y="681037"/>
            <a:ext cx="11223171" cy="1754326"/>
          </a:xfrm>
          <a:prstGeom prst="rect">
            <a:avLst/>
          </a:prstGeom>
          <a:noFill/>
        </p:spPr>
        <p:txBody>
          <a:bodyPr wrap="square" rtlCol="0">
            <a:spAutoFit/>
          </a:bodyPr>
          <a:lstStyle/>
          <a:p>
            <a:r>
              <a:rPr lang="en-US" b="1" dirty="0"/>
              <a:t>Validation dataset</a:t>
            </a:r>
            <a:endParaRPr lang="en-US" dirty="0"/>
          </a:p>
          <a:p>
            <a:pPr marL="285750" indent="-285750">
              <a:buFont typeface="Arial" panose="020B0604020202020204" pitchFamily="34" charset="0"/>
              <a:buChar char="•"/>
            </a:pPr>
            <a:r>
              <a:rPr lang="en-US" dirty="0"/>
              <a:t>Remaining floe labels, cleaning up the landfast ice masks that aren’t well aligned</a:t>
            </a:r>
          </a:p>
          <a:p>
            <a:pPr marL="285750" indent="-285750">
              <a:buFont typeface="Arial" panose="020B0604020202020204" pitchFamily="34" charset="0"/>
              <a:buChar char="•"/>
            </a:pPr>
            <a:r>
              <a:rPr lang="en-US" dirty="0"/>
              <a:t>Ice/water discrimination masks – some images are clear enough that we can do a full ice/water mask in I think a straightforward way, using histogram thresholding with NDSI tie points and manual correction</a:t>
            </a:r>
          </a:p>
          <a:p>
            <a:pPr marL="285750" indent="-285750">
              <a:buFont typeface="Arial" panose="020B0604020202020204" pitchFamily="34" charset="0"/>
              <a:buChar char="•"/>
            </a:pPr>
            <a:r>
              <a:rPr lang="en-US" dirty="0"/>
              <a:t>Selecting images with large clear-sky fractions and large numbers of ice floes to do expanded images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4941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colored squares&#10;&#10;Description automatically generated">
            <a:extLst>
              <a:ext uri="{FF2B5EF4-FFF2-40B4-BE49-F238E27FC236}">
                <a16:creationId xmlns:a16="http://schemas.microsoft.com/office/drawing/2014/main" id="{F8574F1D-2E17-C524-1D9E-9DC8B6F1A537}"/>
              </a:ext>
            </a:extLst>
          </p:cNvPr>
          <p:cNvPicPr>
            <a:picLocks noChangeAspect="1"/>
          </p:cNvPicPr>
          <p:nvPr/>
        </p:nvPicPr>
        <p:blipFill>
          <a:blip r:embed="rId3"/>
          <a:stretch>
            <a:fillRect/>
          </a:stretch>
        </p:blipFill>
        <p:spPr>
          <a:xfrm>
            <a:off x="0" y="62345"/>
            <a:ext cx="4665395" cy="6162928"/>
          </a:xfrm>
          <a:prstGeom prst="rect">
            <a:avLst/>
          </a:prstGeom>
        </p:spPr>
      </p:pic>
      <p:pic>
        <p:nvPicPr>
          <p:cNvPr id="12" name="Picture 11" descr="A graph showing different colored lines&#10;&#10;Description automatically generated">
            <a:extLst>
              <a:ext uri="{FF2B5EF4-FFF2-40B4-BE49-F238E27FC236}">
                <a16:creationId xmlns:a16="http://schemas.microsoft.com/office/drawing/2014/main" id="{702285AD-C30E-CF53-BED2-D5974531B321}"/>
              </a:ext>
            </a:extLst>
          </p:cNvPr>
          <p:cNvPicPr>
            <a:picLocks noChangeAspect="1"/>
          </p:cNvPicPr>
          <p:nvPr/>
        </p:nvPicPr>
        <p:blipFill>
          <a:blip r:embed="rId4"/>
          <a:stretch>
            <a:fillRect/>
          </a:stretch>
        </p:blipFill>
        <p:spPr>
          <a:xfrm>
            <a:off x="4665395" y="743527"/>
            <a:ext cx="7565352" cy="5043568"/>
          </a:xfrm>
          <a:prstGeom prst="rect">
            <a:avLst/>
          </a:prstGeom>
        </p:spPr>
      </p:pic>
    </p:spTree>
    <p:extLst>
      <p:ext uri="{BB962C8B-B14F-4D97-AF65-F5344CB8AC3E}">
        <p14:creationId xmlns:p14="http://schemas.microsoft.com/office/powerpoint/2010/main" val="294486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4E36A8-44F2-E396-4198-B420E43032D9}"/>
              </a:ext>
            </a:extLst>
          </p:cNvPr>
          <p:cNvSpPr txBox="1"/>
          <p:nvPr/>
        </p:nvSpPr>
        <p:spPr>
          <a:xfrm>
            <a:off x="440266" y="313267"/>
            <a:ext cx="7306733" cy="3016210"/>
          </a:xfrm>
          <a:prstGeom prst="rect">
            <a:avLst/>
          </a:prstGeom>
          <a:noFill/>
        </p:spPr>
        <p:txBody>
          <a:bodyPr wrap="square" rtlCol="0">
            <a:spAutoFit/>
          </a:bodyPr>
          <a:lstStyle/>
          <a:p>
            <a:r>
              <a:rPr lang="en-US" dirty="0"/>
              <a:t>Numerical Experiments</a:t>
            </a:r>
          </a:p>
          <a:p>
            <a:r>
              <a:rPr lang="en-US" sz="1400" dirty="0"/>
              <a:t>Aim: test the effectiveness of metrics at detecting specific types of error</a:t>
            </a:r>
          </a:p>
          <a:p>
            <a:pPr marL="285750" indent="-285750">
              <a:buFont typeface="Arial" panose="020B0604020202020204" pitchFamily="34" charset="0"/>
              <a:buChar char="•"/>
            </a:pPr>
            <a:r>
              <a:rPr lang="en-US" sz="1400" dirty="0"/>
              <a:t>Representation errors from biased sampling</a:t>
            </a:r>
          </a:p>
          <a:p>
            <a:pPr marL="742950" lvl="1" indent="-285750">
              <a:buFont typeface="Arial" panose="020B0604020202020204" pitchFamily="34" charset="0"/>
              <a:buChar char="•"/>
            </a:pPr>
            <a:r>
              <a:rPr lang="en-US" sz="1400" dirty="0"/>
              <a:t>Remove X% of objects </a:t>
            </a:r>
          </a:p>
          <a:p>
            <a:pPr marL="742950" lvl="1" indent="-285750">
              <a:buFont typeface="Arial" panose="020B0604020202020204" pitchFamily="34" charset="0"/>
              <a:buChar char="•"/>
            </a:pPr>
            <a:r>
              <a:rPr lang="en-US" sz="1400" dirty="0"/>
              <a:t>Remove X% of the large objects (75</a:t>
            </a:r>
            <a:r>
              <a:rPr lang="en-US" sz="1400" baseline="30000" dirty="0"/>
              <a:t>th</a:t>
            </a:r>
            <a:r>
              <a:rPr lang="en-US" sz="1400" dirty="0"/>
              <a:t> quantile and above)</a:t>
            </a:r>
          </a:p>
          <a:p>
            <a:pPr marL="742950" lvl="1" indent="-285750">
              <a:buFont typeface="Arial" panose="020B0604020202020204" pitchFamily="34" charset="0"/>
              <a:buChar char="•"/>
            </a:pPr>
            <a:r>
              <a:rPr lang="en-US" sz="1400" dirty="0"/>
              <a:t>Remove X% of the small objects (25</a:t>
            </a:r>
            <a:r>
              <a:rPr lang="en-US" sz="1400" baseline="30000" dirty="0"/>
              <a:t>th</a:t>
            </a:r>
            <a:r>
              <a:rPr lang="en-US" sz="1400" dirty="0"/>
              <a:t> quantile and below)</a:t>
            </a:r>
          </a:p>
          <a:p>
            <a:pPr marL="285750" indent="-285750">
              <a:buFont typeface="Arial" panose="020B0604020202020204" pitchFamily="34" charset="0"/>
              <a:buChar char="•"/>
            </a:pPr>
            <a:r>
              <a:rPr lang="en-US" sz="1400" dirty="0"/>
              <a:t>Location errors</a:t>
            </a:r>
          </a:p>
          <a:p>
            <a:pPr marL="742950" lvl="1" indent="-285750">
              <a:buFont typeface="Arial" panose="020B0604020202020204" pitchFamily="34" charset="0"/>
              <a:buChar char="•"/>
            </a:pPr>
            <a:r>
              <a:rPr lang="en-US" sz="1400" dirty="0"/>
              <a:t>Simple test with translation by n pixels</a:t>
            </a:r>
          </a:p>
          <a:p>
            <a:pPr marL="742950" lvl="1" indent="-285750">
              <a:buFont typeface="Arial" panose="020B0604020202020204" pitchFamily="34" charset="0"/>
              <a:buChar char="•"/>
            </a:pPr>
            <a:r>
              <a:rPr lang="en-US" sz="1400" dirty="0"/>
              <a:t>Errors in shapes will also affect location. Centroid may move with erosion/dilation, and from merging with nearby objects.</a:t>
            </a:r>
          </a:p>
          <a:p>
            <a:endParaRPr lang="en-US" sz="1400" dirty="0"/>
          </a:p>
          <a:p>
            <a:endParaRPr lang="en-US" sz="1400" dirty="0"/>
          </a:p>
          <a:p>
            <a:endParaRPr lang="en-US" dirty="0"/>
          </a:p>
        </p:txBody>
      </p:sp>
    </p:spTree>
    <p:extLst>
      <p:ext uri="{BB962C8B-B14F-4D97-AF65-F5344CB8AC3E}">
        <p14:creationId xmlns:p14="http://schemas.microsoft.com/office/powerpoint/2010/main" val="3975991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D8E49-92F2-DEEE-4CDE-296DE4C256D7}"/>
              </a:ext>
            </a:extLst>
          </p:cNvPr>
          <p:cNvSpPr txBox="1"/>
          <p:nvPr/>
        </p:nvSpPr>
        <p:spPr>
          <a:xfrm>
            <a:off x="128587" y="128587"/>
            <a:ext cx="4772025" cy="369332"/>
          </a:xfrm>
          <a:prstGeom prst="rect">
            <a:avLst/>
          </a:prstGeom>
          <a:noFill/>
        </p:spPr>
        <p:txBody>
          <a:bodyPr wrap="square" rtlCol="0">
            <a:spAutoFit/>
          </a:bodyPr>
          <a:lstStyle/>
          <a:p>
            <a:r>
              <a:rPr lang="en-US" b="1" dirty="0"/>
              <a:t>Algorithm flowchart</a:t>
            </a:r>
          </a:p>
        </p:txBody>
      </p:sp>
      <p:graphicFrame>
        <p:nvGraphicFramePr>
          <p:cNvPr id="3" name="Diagram 2">
            <a:extLst>
              <a:ext uri="{FF2B5EF4-FFF2-40B4-BE49-F238E27FC236}">
                <a16:creationId xmlns:a16="http://schemas.microsoft.com/office/drawing/2014/main" id="{D4A3C4DC-095F-422C-0D29-A72BB699245C}"/>
              </a:ext>
            </a:extLst>
          </p:cNvPr>
          <p:cNvGraphicFramePr/>
          <p:nvPr>
            <p:extLst>
              <p:ext uri="{D42A27DB-BD31-4B8C-83A1-F6EECF244321}">
                <p14:modId xmlns:p14="http://schemas.microsoft.com/office/powerpoint/2010/main" val="1460985025"/>
              </p:ext>
            </p:extLst>
          </p:nvPr>
        </p:nvGraphicFramePr>
        <p:xfrm>
          <a:off x="2032000" y="719666"/>
          <a:ext cx="935925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281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0915-1B98-DAB5-2861-39646C12403A}"/>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Cloud mask</a:t>
            </a:r>
          </a:p>
        </p:txBody>
      </p:sp>
      <p:sp>
        <p:nvSpPr>
          <p:cNvPr id="3" name="Content Placeholder 2">
            <a:extLst>
              <a:ext uri="{FF2B5EF4-FFF2-40B4-BE49-F238E27FC236}">
                <a16:creationId xmlns:a16="http://schemas.microsoft.com/office/drawing/2014/main" id="{9D52877B-6C7A-7685-B82C-A73A997CCFC2}"/>
              </a:ext>
            </a:extLst>
          </p:cNvPr>
          <p:cNvSpPr>
            <a:spLocks noGrp="1"/>
          </p:cNvSpPr>
          <p:nvPr>
            <p:ph idx="1"/>
          </p:nvPr>
        </p:nvSpPr>
        <p:spPr>
          <a:xfrm>
            <a:off x="232560" y="681036"/>
            <a:ext cx="6452154" cy="5752334"/>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cloud mask functionality produces a binary image (clouds/not clouds). Fundamentally, however, we are actually creating 3 categories internally: opaque cloud, transparent cloud, and no cloud. </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algorithm does this by (1) applying a threshold to separate cloudy and clear pixels, then (2) using a pair of thresholds and a ratio test to set some of the flagged cloudy pixels as clear.</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My approach:</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best performing threshold for identifying the total cloud fraction</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set of thresholds and ratios to maximize the number of “unmasked” floes while minimizing the total number of unmasked pixels.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Step 1 is conceptually the simplest as there is only one adjustable parameter. Initial results are based on the manually identified cloud fractions from the test dataset. This dataset is subject to human error but provides a baseline starting point for the analysis. The data show that the default threshold of 110 underestimates the total cloud fraction relative to the manual estimate.</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For step 2, the optimization is more complex because it occurs across three parameters. There is also less available data: while the first step can use every image, the second step will be sensitive to the number of labeled ice floes.</a:t>
            </a:r>
          </a:p>
        </p:txBody>
      </p:sp>
      <p:grpSp>
        <p:nvGrpSpPr>
          <p:cNvPr id="8" name="Group 7">
            <a:extLst>
              <a:ext uri="{FF2B5EF4-FFF2-40B4-BE49-F238E27FC236}">
                <a16:creationId xmlns:a16="http://schemas.microsoft.com/office/drawing/2014/main" id="{05D49701-B369-6AA2-4287-EB783FE7A503}"/>
              </a:ext>
            </a:extLst>
          </p:cNvPr>
          <p:cNvGrpSpPr/>
          <p:nvPr/>
        </p:nvGrpSpPr>
        <p:grpSpPr>
          <a:xfrm>
            <a:off x="6496204" y="289151"/>
            <a:ext cx="5463236" cy="3369954"/>
            <a:chOff x="5794663" y="447139"/>
            <a:chExt cx="6032500" cy="3721100"/>
          </a:xfrm>
        </p:grpSpPr>
        <p:pic>
          <p:nvPicPr>
            <p:cNvPr id="5" name="Picture 4" descr="A graph of a diagram&#10;&#10;Description automatically generated">
              <a:extLst>
                <a:ext uri="{FF2B5EF4-FFF2-40B4-BE49-F238E27FC236}">
                  <a16:creationId xmlns:a16="http://schemas.microsoft.com/office/drawing/2014/main" id="{89239E1C-99A8-8927-47A9-0A86C9E719EF}"/>
                </a:ext>
              </a:extLst>
            </p:cNvPr>
            <p:cNvPicPr>
              <a:picLocks noChangeAspect="1"/>
            </p:cNvPicPr>
            <p:nvPr/>
          </p:nvPicPr>
          <p:blipFill>
            <a:blip r:embed="rId3"/>
            <a:stretch>
              <a:fillRect/>
            </a:stretch>
          </p:blipFill>
          <p:spPr>
            <a:xfrm>
              <a:off x="5794663" y="596735"/>
              <a:ext cx="2882900" cy="2743200"/>
            </a:xfrm>
            <a:prstGeom prst="rect">
              <a:avLst/>
            </a:prstGeom>
          </p:spPr>
        </p:pic>
        <p:pic>
          <p:nvPicPr>
            <p:cNvPr id="7" name="Picture 6">
              <a:extLst>
                <a:ext uri="{FF2B5EF4-FFF2-40B4-BE49-F238E27FC236}">
                  <a16:creationId xmlns:a16="http://schemas.microsoft.com/office/drawing/2014/main" id="{0ADB552B-D0BF-BF23-30C8-6CD7A533DD1C}"/>
                </a:ext>
              </a:extLst>
            </p:cNvPr>
            <p:cNvPicPr>
              <a:picLocks noChangeAspect="1"/>
            </p:cNvPicPr>
            <p:nvPr/>
          </p:nvPicPr>
          <p:blipFill>
            <a:blip r:embed="rId4"/>
            <a:stretch>
              <a:fillRect/>
            </a:stretch>
          </p:blipFill>
          <p:spPr>
            <a:xfrm>
              <a:off x="8677563" y="447139"/>
              <a:ext cx="3149600" cy="3721100"/>
            </a:xfrm>
            <a:prstGeom prst="rect">
              <a:avLst/>
            </a:prstGeom>
          </p:spPr>
        </p:pic>
      </p:grpSp>
      <p:sp>
        <p:nvSpPr>
          <p:cNvPr id="9" name="TextBox 8">
            <a:extLst>
              <a:ext uri="{FF2B5EF4-FFF2-40B4-BE49-F238E27FC236}">
                <a16:creationId xmlns:a16="http://schemas.microsoft.com/office/drawing/2014/main" id="{167EDBD9-E075-0A3E-1C13-CC0B66767147}"/>
              </a:ext>
            </a:extLst>
          </p:cNvPr>
          <p:cNvSpPr txBox="1"/>
          <p:nvPr/>
        </p:nvSpPr>
        <p:spPr>
          <a:xfrm>
            <a:off x="6791135" y="3746747"/>
            <a:ext cx="5168305" cy="2308324"/>
          </a:xfrm>
          <a:prstGeom prst="rect">
            <a:avLst/>
          </a:prstGeom>
          <a:noFill/>
        </p:spPr>
        <p:txBody>
          <a:bodyPr wrap="square" rtlCol="0">
            <a:spAutoFit/>
          </a:bodyPr>
          <a:lstStyle/>
          <a:p>
            <a:r>
              <a:rPr lang="en-US" sz="1200" dirty="0">
                <a:latin typeface="Helvetica Neue Light" panose="02000403000000020004" pitchFamily="2" charset="0"/>
                <a:ea typeface="Helvetica Neue Light" panose="02000403000000020004" pitchFamily="2" charset="0"/>
              </a:rPr>
              <a:t>Methodology: Divide the data into a testing and training set. 2/3 of images are randomly sampled to go into the training dataset. The remaining 112 images are used for testing. The training dataset is further divided at random into 5 groups for cross-validation. Cloud fraction (CF) is defined as the fraction of pixels in an image that are higher than the threshold. </a:t>
            </a:r>
          </a:p>
          <a:p>
            <a:endParaRPr lang="en-US" sz="1200" dirty="0">
              <a:latin typeface="Helvetica Neue Light" panose="02000403000000020004" pitchFamily="2" charset="0"/>
              <a:ea typeface="Helvetica Neue Light" panose="02000403000000020004" pitchFamily="2" charset="0"/>
            </a:endParaRPr>
          </a:p>
          <a:p>
            <a:r>
              <a:rPr lang="en-US" sz="1200" dirty="0">
                <a:latin typeface="Helvetica Neue Light" panose="02000403000000020004" pitchFamily="2" charset="0"/>
                <a:ea typeface="Helvetica Neue Light" panose="02000403000000020004" pitchFamily="2" charset="0"/>
              </a:rPr>
              <a:t>Results: The left figure shows the root mean square error (RMSE) between manually estimated CF and calculated CF. The black line shows the default threshold of 110 and the dashed line is the average minimizing threshold (35) across the CV tests. On the right, we see the count per region and the RMSE for CF estimated using the optimal threshold by region (dots) and across the whole dataset (line).</a:t>
            </a:r>
          </a:p>
        </p:txBody>
      </p:sp>
    </p:spTree>
    <p:extLst>
      <p:ext uri="{BB962C8B-B14F-4D97-AF65-F5344CB8AC3E}">
        <p14:creationId xmlns:p14="http://schemas.microsoft.com/office/powerpoint/2010/main" val="96966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FCF0-6938-7FF5-5341-9A8B77FF9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0E3BB-C358-B0A7-C38C-3B46313DCB70}"/>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Improving the approach</a:t>
            </a:r>
          </a:p>
        </p:txBody>
      </p:sp>
      <p:sp>
        <p:nvSpPr>
          <p:cNvPr id="3" name="Content Placeholder 2">
            <a:extLst>
              <a:ext uri="{FF2B5EF4-FFF2-40B4-BE49-F238E27FC236}">
                <a16:creationId xmlns:a16="http://schemas.microsoft.com/office/drawing/2014/main" id="{FC7373E5-F021-762B-1D00-BDD2D42295C9}"/>
              </a:ext>
            </a:extLst>
          </p:cNvPr>
          <p:cNvSpPr>
            <a:spLocks noGrp="1"/>
          </p:cNvSpPr>
          <p:nvPr>
            <p:ph idx="1"/>
          </p:nvPr>
        </p:nvSpPr>
        <p:spPr>
          <a:xfrm>
            <a:off x="232560" y="681036"/>
            <a:ext cx="6452154" cy="2465925"/>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 fundamental weakness of the prior approach is that the total cloud fraction estimate is subject to human error. While the images have been examined by multiple observers, we want to make sure that our optimized function is not biased by human biases.</a:t>
            </a: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The MODIS cloud fraction product</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There is a validated MODIS cloud product that includes cloud fraction and cloud optical thickness. Unfortunately, for the snapshot mosaic imagery we are using for IFT, it is only available as colorized images (bottom right). This is the data that Ellen used. To get numerical data, we need to use the Level 2 imagery, which will not totally align with the images in our validation dataset. There are also some issues with data quality that affect the polar regions.</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clouds and a mask&#10;&#10;Description automatically generated">
            <a:extLst>
              <a:ext uri="{FF2B5EF4-FFF2-40B4-BE49-F238E27FC236}">
                <a16:creationId xmlns:a16="http://schemas.microsoft.com/office/drawing/2014/main" id="{7BA17DB5-5C43-E3F0-9D12-E28B1960A880}"/>
              </a:ext>
            </a:extLst>
          </p:cNvPr>
          <p:cNvPicPr>
            <a:picLocks noChangeAspect="1"/>
          </p:cNvPicPr>
          <p:nvPr/>
        </p:nvPicPr>
        <p:blipFill>
          <a:blip r:embed="rId2"/>
          <a:stretch>
            <a:fillRect/>
          </a:stretch>
        </p:blipFill>
        <p:spPr>
          <a:xfrm>
            <a:off x="3939802" y="3256808"/>
            <a:ext cx="7556500" cy="2743200"/>
          </a:xfrm>
          <a:prstGeom prst="rect">
            <a:avLst/>
          </a:prstGeom>
        </p:spPr>
      </p:pic>
      <p:sp>
        <p:nvSpPr>
          <p:cNvPr id="10" name="TextBox 9">
            <a:extLst>
              <a:ext uri="{FF2B5EF4-FFF2-40B4-BE49-F238E27FC236}">
                <a16:creationId xmlns:a16="http://schemas.microsoft.com/office/drawing/2014/main" id="{96BF65A7-1181-3840-0FA0-B20346028EAF}"/>
              </a:ext>
            </a:extLst>
          </p:cNvPr>
          <p:cNvSpPr txBox="1"/>
          <p:nvPr/>
        </p:nvSpPr>
        <p:spPr>
          <a:xfrm>
            <a:off x="4558722" y="6000008"/>
            <a:ext cx="7244936" cy="461665"/>
          </a:xfrm>
          <a:prstGeom prst="rect">
            <a:avLst/>
          </a:prstGeom>
          <a:noFill/>
        </p:spPr>
        <p:txBody>
          <a:bodyPr wrap="square" rtlCol="0">
            <a:spAutoFit/>
          </a:bodyPr>
          <a:lstStyle/>
          <a:p>
            <a:r>
              <a:rPr lang="en-US" sz="1200" dirty="0"/>
              <a:t>Case 021, Baffin Bay (Aqua, 2012-04-22). Left to right: False color image, cloud mask (total, prior to unmasking), and cloud fraction snapshot.</a:t>
            </a:r>
          </a:p>
        </p:txBody>
      </p:sp>
      <p:pic>
        <p:nvPicPr>
          <p:cNvPr id="3074" name="Picture 2">
            <a:extLst>
              <a:ext uri="{FF2B5EF4-FFF2-40B4-BE49-F238E27FC236}">
                <a16:creationId xmlns:a16="http://schemas.microsoft.com/office/drawing/2014/main" id="{FE0352FE-9518-9F17-5845-CF60D97E1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0686898" y="4343042"/>
            <a:ext cx="2115521" cy="57073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E872852-8E8E-8B11-7E0A-247D687EC27B}"/>
              </a:ext>
            </a:extLst>
          </p:cNvPr>
          <p:cNvSpPr txBox="1">
            <a:spLocks/>
          </p:cNvSpPr>
          <p:nvPr/>
        </p:nvSpPr>
        <p:spPr>
          <a:xfrm>
            <a:off x="232560" y="3543979"/>
            <a:ext cx="3555669" cy="24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i="1" dirty="0">
                <a:latin typeface="Helvetica Neue" panose="02000503000000020004" pitchFamily="2" charset="0"/>
                <a:ea typeface="Helvetica Neue" panose="02000503000000020004" pitchFamily="2" charset="0"/>
                <a:cs typeface="Helvetica Neue" panose="02000503000000020004" pitchFamily="2" charset="0"/>
              </a:rPr>
              <a:t>Options</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Map the colors to fractions to allow direct comparison with the snapshot data. This is what I’ve done</a:t>
            </a: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Download Level 2 data for the cloud fraction and for the false color data, hoping that the color processing on the false color snapshots is the same as the Level 2 data</a:t>
            </a:r>
          </a:p>
        </p:txBody>
      </p:sp>
    </p:spTree>
    <p:extLst>
      <p:ext uri="{BB962C8B-B14F-4D97-AF65-F5344CB8AC3E}">
        <p14:creationId xmlns:p14="http://schemas.microsoft.com/office/powerpoint/2010/main" val="4060537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C930964-FAD7-4C0D-74CF-CE4FB8926D25}"/>
              </a:ext>
            </a:extLst>
          </p:cNvPr>
          <p:cNvGrpSpPr/>
          <p:nvPr/>
        </p:nvGrpSpPr>
        <p:grpSpPr>
          <a:xfrm>
            <a:off x="6728856" y="4531870"/>
            <a:ext cx="2128893" cy="1192490"/>
            <a:chOff x="6728856" y="4531870"/>
            <a:chExt cx="2128893" cy="1192490"/>
          </a:xfrm>
          <a:solidFill>
            <a:schemeClr val="tx2">
              <a:lumMod val="10000"/>
              <a:lumOff val="90000"/>
            </a:schemeClr>
          </a:solidFill>
        </p:grpSpPr>
        <p:sp>
          <p:nvSpPr>
            <p:cNvPr id="39" name="Rectangle 38">
              <a:extLst>
                <a:ext uri="{FF2B5EF4-FFF2-40B4-BE49-F238E27FC236}">
                  <a16:creationId xmlns:a16="http://schemas.microsoft.com/office/drawing/2014/main" id="{7F81F1EF-1723-6061-F18E-D831E54A161A}"/>
                </a:ext>
              </a:extLst>
            </p:cNvPr>
            <p:cNvSpPr/>
            <p:nvPr/>
          </p:nvSpPr>
          <p:spPr>
            <a:xfrm>
              <a:off x="6728856" y="4531871"/>
              <a:ext cx="1503918" cy="100753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8F6319-D38F-CBAF-8320-C4AC1977B016}"/>
                </a:ext>
              </a:extLst>
            </p:cNvPr>
            <p:cNvSpPr/>
            <p:nvPr/>
          </p:nvSpPr>
          <p:spPr>
            <a:xfrm>
              <a:off x="8232773" y="4531870"/>
              <a:ext cx="624976" cy="61180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29">
              <a:extLst>
                <a:ext uri="{FF2B5EF4-FFF2-40B4-BE49-F238E27FC236}">
                  <a16:creationId xmlns:a16="http://schemas.microsoft.com/office/drawing/2014/main" id="{118B7E62-9CCE-3498-BE6F-72955C5BBB79}"/>
                </a:ext>
              </a:extLst>
            </p:cNvPr>
            <p:cNvSpPr/>
            <p:nvPr/>
          </p:nvSpPr>
          <p:spPr>
            <a:xfrm rot="10800000">
              <a:off x="7972657" y="5539407"/>
              <a:ext cx="266653" cy="175593"/>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795FA5-C415-F2E2-751D-FBD107F95DF6}"/>
                </a:ext>
              </a:extLst>
            </p:cNvPr>
            <p:cNvSpPr/>
            <p:nvPr/>
          </p:nvSpPr>
          <p:spPr>
            <a:xfrm>
              <a:off x="6735504" y="5539405"/>
              <a:ext cx="1237150" cy="18495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58FD2B-448B-6AC3-3643-CB9307A496AB}"/>
              </a:ext>
            </a:extLst>
          </p:cNvPr>
          <p:cNvSpPr txBox="1"/>
          <p:nvPr/>
        </p:nvSpPr>
        <p:spPr>
          <a:xfrm>
            <a:off x="93785" y="304799"/>
            <a:ext cx="7184839" cy="369332"/>
          </a:xfrm>
          <a:prstGeom prst="rect">
            <a:avLst/>
          </a:prstGeom>
          <a:noFill/>
        </p:spPr>
        <p:txBody>
          <a:bodyPr wrap="square" rtlCol="0">
            <a:spAutoFit/>
          </a:bodyPr>
          <a:lstStyle/>
          <a:p>
            <a:r>
              <a:rPr lang="en-US" b="1" dirty="0"/>
              <a:t>Cloud mask function: My interpretation from the text</a:t>
            </a:r>
          </a:p>
        </p:txBody>
      </p:sp>
      <p:sp>
        <p:nvSpPr>
          <p:cNvPr id="3" name="TextBox 2">
            <a:extLst>
              <a:ext uri="{FF2B5EF4-FFF2-40B4-BE49-F238E27FC236}">
                <a16:creationId xmlns:a16="http://schemas.microsoft.com/office/drawing/2014/main" id="{335485BD-7DD6-7635-AF85-FD1F87D1F007}"/>
              </a:ext>
            </a:extLst>
          </p:cNvPr>
          <p:cNvSpPr txBox="1"/>
          <p:nvPr/>
        </p:nvSpPr>
        <p:spPr>
          <a:xfrm>
            <a:off x="211014" y="674131"/>
            <a:ext cx="8469689"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default cloud mask function operates only on the B2 and B7 channels from the false color image. It consists of thresholds, so we can shade regions showing the effect of each.</a:t>
            </a:r>
          </a:p>
        </p:txBody>
      </p:sp>
      <p:sp>
        <p:nvSpPr>
          <p:cNvPr id="4" name="Rectangle 3">
            <a:extLst>
              <a:ext uri="{FF2B5EF4-FFF2-40B4-BE49-F238E27FC236}">
                <a16:creationId xmlns:a16="http://schemas.microsoft.com/office/drawing/2014/main" id="{7AC31F68-7A3C-F8D5-D83C-2AF26FAA71D3}"/>
              </a:ext>
            </a:extLst>
          </p:cNvPr>
          <p:cNvSpPr/>
          <p:nvPr/>
        </p:nvSpPr>
        <p:spPr>
          <a:xfrm>
            <a:off x="844062"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45B9C-C2C3-E7D5-585C-C887B18E760B}"/>
              </a:ext>
            </a:extLst>
          </p:cNvPr>
          <p:cNvCxnSpPr/>
          <p:nvPr/>
        </p:nvCxnSpPr>
        <p:spPr>
          <a:xfrm>
            <a:off x="858959" y="2889739"/>
            <a:ext cx="2450123"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F2CECCB8-4E13-8448-25FB-107D15C08C53}"/>
              </a:ext>
            </a:extLst>
          </p:cNvPr>
          <p:cNvSpPr txBox="1"/>
          <p:nvPr/>
        </p:nvSpPr>
        <p:spPr>
          <a:xfrm>
            <a:off x="3114466" y="2520770"/>
            <a:ext cx="3011488" cy="30777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1. B7 &gt; t0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cloud. Default = 110.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189B998F-97D9-AC92-02D4-A1651FCE6E10}"/>
              </a:ext>
            </a:extLst>
          </p:cNvPr>
          <p:cNvSpPr/>
          <p:nvPr/>
        </p:nvSpPr>
        <p:spPr>
          <a:xfrm>
            <a:off x="844062" y="1862699"/>
            <a:ext cx="2110153" cy="1027039"/>
          </a:xfrm>
          <a:prstGeom prst="rect">
            <a:avLst/>
          </a:prstGeom>
          <a:solidFill>
            <a:schemeClr val="accent2">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F0B02-79C0-8F8E-212D-F347231EF650}"/>
              </a:ext>
            </a:extLst>
          </p:cNvPr>
          <p:cNvSpPr/>
          <p:nvPr/>
        </p:nvSpPr>
        <p:spPr>
          <a:xfrm>
            <a:off x="844062" y="4273696"/>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E25214-7C1A-0757-AAAE-9872D6BD3410}"/>
              </a:ext>
            </a:extLst>
          </p:cNvPr>
          <p:cNvSpPr txBox="1"/>
          <p:nvPr/>
        </p:nvSpPr>
        <p:spPr>
          <a:xfrm>
            <a:off x="1078522" y="6291335"/>
            <a:ext cx="1992923" cy="369332"/>
          </a:xfrm>
          <a:prstGeom prst="rect">
            <a:avLst/>
          </a:prstGeom>
          <a:noFill/>
        </p:spPr>
        <p:txBody>
          <a:bodyPr wrap="square" rtlCol="0">
            <a:spAutoFit/>
          </a:bodyPr>
          <a:lstStyle/>
          <a:p>
            <a:r>
              <a:rPr lang="en-US" dirty="0"/>
              <a:t>B2 pixel intensity</a:t>
            </a:r>
          </a:p>
        </p:txBody>
      </p:sp>
      <p:sp>
        <p:nvSpPr>
          <p:cNvPr id="13" name="TextBox 12">
            <a:extLst>
              <a:ext uri="{FF2B5EF4-FFF2-40B4-BE49-F238E27FC236}">
                <a16:creationId xmlns:a16="http://schemas.microsoft.com/office/drawing/2014/main" id="{55624C09-3CB0-5456-2309-5BF13E0C96FE}"/>
              </a:ext>
            </a:extLst>
          </p:cNvPr>
          <p:cNvSpPr txBox="1"/>
          <p:nvPr/>
        </p:nvSpPr>
        <p:spPr>
          <a:xfrm rot="16200000">
            <a:off x="-337065" y="4980618"/>
            <a:ext cx="1992923" cy="369332"/>
          </a:xfrm>
          <a:prstGeom prst="rect">
            <a:avLst/>
          </a:prstGeom>
          <a:noFill/>
        </p:spPr>
        <p:txBody>
          <a:bodyPr wrap="square" rtlCol="0">
            <a:spAutoFit/>
          </a:bodyPr>
          <a:lstStyle/>
          <a:p>
            <a:r>
              <a:rPr lang="en-US" dirty="0"/>
              <a:t>B7 pixel intensity</a:t>
            </a:r>
          </a:p>
        </p:txBody>
      </p:sp>
      <p:cxnSp>
        <p:nvCxnSpPr>
          <p:cNvPr id="14" name="Straight Connector 13">
            <a:extLst>
              <a:ext uri="{FF2B5EF4-FFF2-40B4-BE49-F238E27FC236}">
                <a16:creationId xmlns:a16="http://schemas.microsoft.com/office/drawing/2014/main" id="{6262C5DA-8C09-2A02-B40D-7CFAD328BE8D}"/>
              </a:ext>
            </a:extLst>
          </p:cNvPr>
          <p:cNvCxnSpPr/>
          <p:nvPr/>
        </p:nvCxnSpPr>
        <p:spPr>
          <a:xfrm>
            <a:off x="858959" y="4796643"/>
            <a:ext cx="2450123" cy="0"/>
          </a:xfrm>
          <a:prstGeom prst="line">
            <a:avLst/>
          </a:prstGeom>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B68E2D33-8571-375A-DBC5-7AF4D68CFE97}"/>
              </a:ext>
            </a:extLst>
          </p:cNvPr>
          <p:cNvSpPr txBox="1"/>
          <p:nvPr/>
        </p:nvSpPr>
        <p:spPr>
          <a:xfrm>
            <a:off x="3281117" y="4611977"/>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2a. ( B7 &lt; t1 ) &amp; (B2 &gt; t2)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Defaults t1 = 200, t2 = 190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CFEF9D6D-E353-5987-E3FA-F44AD0F60722}"/>
              </a:ext>
            </a:extLst>
          </p:cNvPr>
          <p:cNvSpPr/>
          <p:nvPr/>
        </p:nvSpPr>
        <p:spPr>
          <a:xfrm flipV="1">
            <a:off x="2254005" y="4796641"/>
            <a:ext cx="700209" cy="1494694"/>
          </a:xfrm>
          <a:prstGeom prst="rect">
            <a:avLst/>
          </a:prstGeom>
          <a:solidFill>
            <a:schemeClr val="accent5">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5703ED2-0B0D-D670-BA0C-24C54960C0E6}"/>
              </a:ext>
            </a:extLst>
          </p:cNvPr>
          <p:cNvCxnSpPr>
            <a:cxnSpLocks/>
          </p:cNvCxnSpPr>
          <p:nvPr/>
        </p:nvCxnSpPr>
        <p:spPr>
          <a:xfrm>
            <a:off x="2254005" y="4249670"/>
            <a:ext cx="0" cy="2041665"/>
          </a:xfrm>
          <a:prstGeom prst="line">
            <a:avLst/>
          </a:prstGeom>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31E5D233-793B-ED79-FD96-CCFB1E304C78}"/>
              </a:ext>
            </a:extLst>
          </p:cNvPr>
          <p:cNvSpPr/>
          <p:nvPr/>
        </p:nvSpPr>
        <p:spPr>
          <a:xfrm>
            <a:off x="6701567"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9A8F16D-7B5E-0203-68A0-76FB9AF7505E}"/>
              </a:ext>
            </a:extLst>
          </p:cNvPr>
          <p:cNvCxnSpPr>
            <a:cxnSpLocks/>
          </p:cNvCxnSpPr>
          <p:nvPr/>
        </p:nvCxnSpPr>
        <p:spPr>
          <a:xfrm flipV="1">
            <a:off x="6701567" y="2345178"/>
            <a:ext cx="2349300" cy="153516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46406B42-A292-D241-C15D-2F1E1A73CF32}"/>
              </a:ext>
            </a:extLst>
          </p:cNvPr>
          <p:cNvSpPr txBox="1"/>
          <p:nvPr/>
        </p:nvSpPr>
        <p:spPr>
          <a:xfrm>
            <a:off x="1078522" y="3880338"/>
            <a:ext cx="1992923" cy="369332"/>
          </a:xfrm>
          <a:prstGeom prst="rect">
            <a:avLst/>
          </a:prstGeom>
          <a:noFill/>
        </p:spPr>
        <p:txBody>
          <a:bodyPr wrap="square" rtlCol="0">
            <a:spAutoFit/>
          </a:bodyPr>
          <a:lstStyle/>
          <a:p>
            <a:r>
              <a:rPr lang="en-US" dirty="0"/>
              <a:t>B2 pixel intensity</a:t>
            </a:r>
          </a:p>
        </p:txBody>
      </p:sp>
      <p:sp>
        <p:nvSpPr>
          <p:cNvPr id="26" name="TextBox 25">
            <a:extLst>
              <a:ext uri="{FF2B5EF4-FFF2-40B4-BE49-F238E27FC236}">
                <a16:creationId xmlns:a16="http://schemas.microsoft.com/office/drawing/2014/main" id="{64B73A10-6FB1-55A3-1D38-B4902F8FE3DB}"/>
              </a:ext>
            </a:extLst>
          </p:cNvPr>
          <p:cNvSpPr txBox="1"/>
          <p:nvPr/>
        </p:nvSpPr>
        <p:spPr>
          <a:xfrm rot="16200000">
            <a:off x="-337065" y="2569621"/>
            <a:ext cx="1992923" cy="369332"/>
          </a:xfrm>
          <a:prstGeom prst="rect">
            <a:avLst/>
          </a:prstGeom>
          <a:noFill/>
        </p:spPr>
        <p:txBody>
          <a:bodyPr wrap="square" rtlCol="0">
            <a:spAutoFit/>
          </a:bodyPr>
          <a:lstStyle/>
          <a:p>
            <a:r>
              <a:rPr lang="en-US" dirty="0"/>
              <a:t>B7 pixel intensity</a:t>
            </a:r>
          </a:p>
        </p:txBody>
      </p:sp>
      <p:sp>
        <p:nvSpPr>
          <p:cNvPr id="27" name="TextBox 26">
            <a:extLst>
              <a:ext uri="{FF2B5EF4-FFF2-40B4-BE49-F238E27FC236}">
                <a16:creationId xmlns:a16="http://schemas.microsoft.com/office/drawing/2014/main" id="{D09E2CC2-878A-21C9-91CF-A6D64A70C137}"/>
              </a:ext>
            </a:extLst>
          </p:cNvPr>
          <p:cNvSpPr txBox="1"/>
          <p:nvPr/>
        </p:nvSpPr>
        <p:spPr>
          <a:xfrm>
            <a:off x="6889997" y="3904364"/>
            <a:ext cx="1992923" cy="369332"/>
          </a:xfrm>
          <a:prstGeom prst="rect">
            <a:avLst/>
          </a:prstGeom>
          <a:noFill/>
        </p:spPr>
        <p:txBody>
          <a:bodyPr wrap="square" rtlCol="0">
            <a:spAutoFit/>
          </a:bodyPr>
          <a:lstStyle/>
          <a:p>
            <a:r>
              <a:rPr lang="en-US" dirty="0"/>
              <a:t>B2 pixel intensity</a:t>
            </a:r>
          </a:p>
        </p:txBody>
      </p:sp>
      <p:sp>
        <p:nvSpPr>
          <p:cNvPr id="28" name="TextBox 27">
            <a:extLst>
              <a:ext uri="{FF2B5EF4-FFF2-40B4-BE49-F238E27FC236}">
                <a16:creationId xmlns:a16="http://schemas.microsoft.com/office/drawing/2014/main" id="{19FB1735-C4B3-B88B-0FB0-6F72C70A9E10}"/>
              </a:ext>
            </a:extLst>
          </p:cNvPr>
          <p:cNvSpPr txBox="1"/>
          <p:nvPr/>
        </p:nvSpPr>
        <p:spPr>
          <a:xfrm rot="16200000">
            <a:off x="5474410" y="2593647"/>
            <a:ext cx="1992923" cy="369332"/>
          </a:xfrm>
          <a:prstGeom prst="rect">
            <a:avLst/>
          </a:prstGeom>
          <a:noFill/>
        </p:spPr>
        <p:txBody>
          <a:bodyPr wrap="square" rtlCol="0">
            <a:spAutoFit/>
          </a:bodyPr>
          <a:lstStyle/>
          <a:p>
            <a:r>
              <a:rPr lang="en-US" dirty="0"/>
              <a:t>B7 pixel intensity</a:t>
            </a:r>
          </a:p>
        </p:txBody>
      </p:sp>
      <p:sp>
        <p:nvSpPr>
          <p:cNvPr id="30" name="Triangle 29">
            <a:extLst>
              <a:ext uri="{FF2B5EF4-FFF2-40B4-BE49-F238E27FC236}">
                <a16:creationId xmlns:a16="http://schemas.microsoft.com/office/drawing/2014/main" id="{47F1452B-60DA-807F-1192-4370BBE68708}"/>
              </a:ext>
            </a:extLst>
          </p:cNvPr>
          <p:cNvSpPr/>
          <p:nvPr/>
        </p:nvSpPr>
        <p:spPr>
          <a:xfrm>
            <a:off x="6728857" y="2520770"/>
            <a:ext cx="2082863" cy="1371581"/>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solidFill>
            <a:schemeClr val="accent6">
              <a:lumMod val="20000"/>
              <a:lumOff val="80000"/>
              <a:alpha val="638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957295-680E-F4FF-011E-3799206764BF}"/>
              </a:ext>
            </a:extLst>
          </p:cNvPr>
          <p:cNvSpPr txBox="1"/>
          <p:nvPr/>
        </p:nvSpPr>
        <p:spPr>
          <a:xfrm>
            <a:off x="9096896" y="1884406"/>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2b. B7/B2 &lt; t3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 t3 = 0.75</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E9394FF1-1D96-CBB6-6A1A-6412775D325B}"/>
              </a:ext>
            </a:extLst>
          </p:cNvPr>
          <p:cNvSpPr/>
          <p:nvPr/>
        </p:nvSpPr>
        <p:spPr>
          <a:xfrm>
            <a:off x="6747596" y="4526396"/>
            <a:ext cx="2110153" cy="2017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5359DD1-64FA-7009-D01C-7109708BED13}"/>
              </a:ext>
            </a:extLst>
          </p:cNvPr>
          <p:cNvCxnSpPr>
            <a:cxnSpLocks/>
          </p:cNvCxnSpPr>
          <p:nvPr/>
        </p:nvCxnSpPr>
        <p:spPr>
          <a:xfrm flipV="1">
            <a:off x="6728857" y="5158063"/>
            <a:ext cx="2110153" cy="1371581"/>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7958995D-C0F5-4C29-C3AD-4817AB4B5A8C}"/>
              </a:ext>
            </a:extLst>
          </p:cNvPr>
          <p:cNvCxnSpPr>
            <a:cxnSpLocks/>
          </p:cNvCxnSpPr>
          <p:nvPr/>
        </p:nvCxnSpPr>
        <p:spPr>
          <a:xfrm>
            <a:off x="6747596" y="5125378"/>
            <a:ext cx="20914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E90E801F-4A78-0B54-8A1B-657DAD2BCC37}"/>
              </a:ext>
            </a:extLst>
          </p:cNvPr>
          <p:cNvCxnSpPr>
            <a:cxnSpLocks/>
          </p:cNvCxnSpPr>
          <p:nvPr/>
        </p:nvCxnSpPr>
        <p:spPr>
          <a:xfrm>
            <a:off x="8232774" y="4502370"/>
            <a:ext cx="0" cy="2041665"/>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6F18BAEC-7956-1F8B-D106-35B42E488919}"/>
              </a:ext>
            </a:extLst>
          </p:cNvPr>
          <p:cNvCxnSpPr>
            <a:cxnSpLocks/>
          </p:cNvCxnSpPr>
          <p:nvPr/>
        </p:nvCxnSpPr>
        <p:spPr>
          <a:xfrm>
            <a:off x="6747596" y="5715001"/>
            <a:ext cx="2091414" cy="0"/>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F5F196B6-237D-EDBB-CB20-561787541DA7}"/>
              </a:ext>
            </a:extLst>
          </p:cNvPr>
          <p:cNvSpPr txBox="1"/>
          <p:nvPr/>
        </p:nvSpPr>
        <p:spPr>
          <a:xfrm>
            <a:off x="9014667" y="4602158"/>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Final cloud mask obtained by removing pixels with 2a </a:t>
            </a:r>
            <a:r>
              <a:rPr lang="en-US" sz="1400" b="1" dirty="0">
                <a:latin typeface="Helvetica Neue" panose="02000503000000020004" pitchFamily="2" charset="0"/>
                <a:ea typeface="Helvetica Neue" panose="02000503000000020004" pitchFamily="2" charset="0"/>
                <a:cs typeface="Helvetica Neue" panose="02000503000000020004" pitchFamily="2" charset="0"/>
              </a:rPr>
              <a:t>or </a:t>
            </a:r>
            <a:r>
              <a:rPr lang="en-US" sz="1400" dirty="0">
                <a:latin typeface="Helvetica Neue" panose="02000503000000020004" pitchFamily="2" charset="0"/>
                <a:ea typeface="Helvetica Neue" panose="02000503000000020004" pitchFamily="2" charset="0"/>
                <a:cs typeface="Helvetica Neue" panose="02000503000000020004" pitchFamily="2" charset="0"/>
              </a:rPr>
              <a:t>2b</a:t>
            </a:r>
          </a:p>
        </p:txBody>
      </p:sp>
    </p:spTree>
    <p:extLst>
      <p:ext uri="{BB962C8B-B14F-4D97-AF65-F5344CB8AC3E}">
        <p14:creationId xmlns:p14="http://schemas.microsoft.com/office/powerpoint/2010/main" val="1632711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F454-084E-007F-D380-CEECDAD8B5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C1B4D6-940F-DBC6-FC82-8C4E80C9548A}"/>
              </a:ext>
            </a:extLst>
          </p:cNvPr>
          <p:cNvSpPr txBox="1"/>
          <p:nvPr/>
        </p:nvSpPr>
        <p:spPr>
          <a:xfrm>
            <a:off x="93785" y="304799"/>
            <a:ext cx="8586918" cy="369332"/>
          </a:xfrm>
          <a:prstGeom prst="rect">
            <a:avLst/>
          </a:prstGeom>
          <a:noFill/>
        </p:spPr>
        <p:txBody>
          <a:bodyPr wrap="square" rtlCol="0">
            <a:spAutoFit/>
          </a:bodyPr>
          <a:lstStyle/>
          <a:p>
            <a:r>
              <a:rPr lang="en-US" b="1" dirty="0"/>
              <a:t>Cloud mask function: As implemented in the MATLAB and Julia code</a:t>
            </a:r>
          </a:p>
        </p:txBody>
      </p:sp>
      <p:sp>
        <p:nvSpPr>
          <p:cNvPr id="3" name="TextBox 2">
            <a:extLst>
              <a:ext uri="{FF2B5EF4-FFF2-40B4-BE49-F238E27FC236}">
                <a16:creationId xmlns:a16="http://schemas.microsoft.com/office/drawing/2014/main" id="{F31B4784-A310-3281-34D6-06A1DC673273}"/>
              </a:ext>
            </a:extLst>
          </p:cNvPr>
          <p:cNvSpPr txBox="1"/>
          <p:nvPr/>
        </p:nvSpPr>
        <p:spPr>
          <a:xfrm>
            <a:off x="211014" y="674131"/>
            <a:ext cx="8469689" cy="1169551"/>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text describes step 2b saying “Also, pixels with a ratio of [band 7/band 2] ranging from 0 to 0.75 were found to contain underlying ice floe features…”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As I figured out by looking closer at the code and the old MATLAB cloud masks, this “Also” is interpreted as a logical </a:t>
            </a:r>
            <a:r>
              <a:rPr lang="en-US" sz="1400" b="1" dirty="0">
                <a:latin typeface="Helvetica Neue" panose="02000503000000020004" pitchFamily="2" charset="0"/>
                <a:ea typeface="Helvetica Neue" panose="02000503000000020004" pitchFamily="2" charset="0"/>
                <a:cs typeface="Helvetica Neue" panose="02000503000000020004" pitchFamily="2" charset="0"/>
              </a:rPr>
              <a:t>and</a:t>
            </a:r>
            <a:r>
              <a:rPr lang="en-US" sz="1400" dirty="0">
                <a:latin typeface="Helvetica Neue" panose="02000503000000020004" pitchFamily="2" charset="0"/>
                <a:ea typeface="Helvetica Neue" panose="02000503000000020004" pitchFamily="2" charset="0"/>
                <a:cs typeface="Helvetica Neue" panose="02000503000000020004" pitchFamily="2" charset="0"/>
              </a:rPr>
              <a:t> instead of a logical </a:t>
            </a:r>
            <a:r>
              <a:rPr lang="en-US" sz="1400" b="1" dirty="0">
                <a:latin typeface="Helvetica Neue" panose="02000503000000020004" pitchFamily="2" charset="0"/>
                <a:ea typeface="Helvetica Neue" panose="02000503000000020004" pitchFamily="2" charset="0"/>
                <a:cs typeface="Helvetica Neue" panose="02000503000000020004" pitchFamily="2" charset="0"/>
              </a:rPr>
              <a:t>or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4" name="Rectangle 3">
            <a:extLst>
              <a:ext uri="{FF2B5EF4-FFF2-40B4-BE49-F238E27FC236}">
                <a16:creationId xmlns:a16="http://schemas.microsoft.com/office/drawing/2014/main" id="{986B0F49-14AB-C39A-CA37-BE69CA00D543}"/>
              </a:ext>
            </a:extLst>
          </p:cNvPr>
          <p:cNvSpPr/>
          <p:nvPr/>
        </p:nvSpPr>
        <p:spPr>
          <a:xfrm>
            <a:off x="844062"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465EF3E-0967-BC94-EE29-4D3F9714A517}"/>
              </a:ext>
            </a:extLst>
          </p:cNvPr>
          <p:cNvCxnSpPr/>
          <p:nvPr/>
        </p:nvCxnSpPr>
        <p:spPr>
          <a:xfrm>
            <a:off x="858959" y="2889739"/>
            <a:ext cx="2450123"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306F7EC4-897C-23F6-5930-282EE8A30219}"/>
              </a:ext>
            </a:extLst>
          </p:cNvPr>
          <p:cNvSpPr txBox="1"/>
          <p:nvPr/>
        </p:nvSpPr>
        <p:spPr>
          <a:xfrm>
            <a:off x="3114466" y="2520770"/>
            <a:ext cx="3011488" cy="30777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1. B7 &gt; t0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cloud. Default = 110.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9896A189-2B78-1517-AD91-4D687C42293E}"/>
              </a:ext>
            </a:extLst>
          </p:cNvPr>
          <p:cNvSpPr/>
          <p:nvPr/>
        </p:nvSpPr>
        <p:spPr>
          <a:xfrm>
            <a:off x="844062" y="1862699"/>
            <a:ext cx="2110153" cy="1027039"/>
          </a:xfrm>
          <a:prstGeom prst="rect">
            <a:avLst/>
          </a:prstGeom>
          <a:solidFill>
            <a:schemeClr val="accent2">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DB1E11-C633-E919-262B-3ABD372CFFFE}"/>
              </a:ext>
            </a:extLst>
          </p:cNvPr>
          <p:cNvSpPr/>
          <p:nvPr/>
        </p:nvSpPr>
        <p:spPr>
          <a:xfrm>
            <a:off x="844062" y="4273696"/>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A500F74-AC3F-7C78-5392-E376A1CA54DF}"/>
              </a:ext>
            </a:extLst>
          </p:cNvPr>
          <p:cNvSpPr txBox="1"/>
          <p:nvPr/>
        </p:nvSpPr>
        <p:spPr>
          <a:xfrm>
            <a:off x="1078522" y="6291335"/>
            <a:ext cx="1992923" cy="369332"/>
          </a:xfrm>
          <a:prstGeom prst="rect">
            <a:avLst/>
          </a:prstGeom>
          <a:noFill/>
        </p:spPr>
        <p:txBody>
          <a:bodyPr wrap="square" rtlCol="0">
            <a:spAutoFit/>
          </a:bodyPr>
          <a:lstStyle/>
          <a:p>
            <a:r>
              <a:rPr lang="en-US" dirty="0"/>
              <a:t>B2 pixel intensity</a:t>
            </a:r>
          </a:p>
        </p:txBody>
      </p:sp>
      <p:sp>
        <p:nvSpPr>
          <p:cNvPr id="13" name="TextBox 12">
            <a:extLst>
              <a:ext uri="{FF2B5EF4-FFF2-40B4-BE49-F238E27FC236}">
                <a16:creationId xmlns:a16="http://schemas.microsoft.com/office/drawing/2014/main" id="{ED5EE199-1188-711F-178E-D09EEF118006}"/>
              </a:ext>
            </a:extLst>
          </p:cNvPr>
          <p:cNvSpPr txBox="1"/>
          <p:nvPr/>
        </p:nvSpPr>
        <p:spPr>
          <a:xfrm rot="16200000">
            <a:off x="-337065" y="4980618"/>
            <a:ext cx="1992923" cy="369332"/>
          </a:xfrm>
          <a:prstGeom prst="rect">
            <a:avLst/>
          </a:prstGeom>
          <a:noFill/>
        </p:spPr>
        <p:txBody>
          <a:bodyPr wrap="square" rtlCol="0">
            <a:spAutoFit/>
          </a:bodyPr>
          <a:lstStyle/>
          <a:p>
            <a:r>
              <a:rPr lang="en-US" dirty="0"/>
              <a:t>B7 pixel intensity</a:t>
            </a:r>
          </a:p>
        </p:txBody>
      </p:sp>
      <p:cxnSp>
        <p:nvCxnSpPr>
          <p:cNvPr id="14" name="Straight Connector 13">
            <a:extLst>
              <a:ext uri="{FF2B5EF4-FFF2-40B4-BE49-F238E27FC236}">
                <a16:creationId xmlns:a16="http://schemas.microsoft.com/office/drawing/2014/main" id="{0696BBC2-51FD-888D-B361-9EE730A372D3}"/>
              </a:ext>
            </a:extLst>
          </p:cNvPr>
          <p:cNvCxnSpPr/>
          <p:nvPr/>
        </p:nvCxnSpPr>
        <p:spPr>
          <a:xfrm>
            <a:off x="858959" y="4796643"/>
            <a:ext cx="2450123" cy="0"/>
          </a:xfrm>
          <a:prstGeom prst="line">
            <a:avLst/>
          </a:prstGeom>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2EEFB313-1C09-E62E-A6B5-3F246360BA04}"/>
              </a:ext>
            </a:extLst>
          </p:cNvPr>
          <p:cNvSpPr txBox="1"/>
          <p:nvPr/>
        </p:nvSpPr>
        <p:spPr>
          <a:xfrm>
            <a:off x="3281117" y="4611977"/>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2a. ( B7 &lt; t1 ) &amp; (B2 &gt; t2)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Defaults t1 = 200, t2 = 190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B63B2CB6-BFF4-910A-4509-74BD3D3F7623}"/>
              </a:ext>
            </a:extLst>
          </p:cNvPr>
          <p:cNvSpPr/>
          <p:nvPr/>
        </p:nvSpPr>
        <p:spPr>
          <a:xfrm flipV="1">
            <a:off x="2254005" y="4796641"/>
            <a:ext cx="700209" cy="1494694"/>
          </a:xfrm>
          <a:prstGeom prst="rect">
            <a:avLst/>
          </a:prstGeom>
          <a:solidFill>
            <a:schemeClr val="accent5">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B531FDF-FDF4-BA67-F113-DFD681F85ACE}"/>
              </a:ext>
            </a:extLst>
          </p:cNvPr>
          <p:cNvCxnSpPr>
            <a:cxnSpLocks/>
          </p:cNvCxnSpPr>
          <p:nvPr/>
        </p:nvCxnSpPr>
        <p:spPr>
          <a:xfrm>
            <a:off x="2254005" y="4249670"/>
            <a:ext cx="0" cy="2041665"/>
          </a:xfrm>
          <a:prstGeom prst="line">
            <a:avLst/>
          </a:prstGeom>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4D90BDA7-EEB7-1A94-86E4-B04521261302}"/>
              </a:ext>
            </a:extLst>
          </p:cNvPr>
          <p:cNvSpPr/>
          <p:nvPr/>
        </p:nvSpPr>
        <p:spPr>
          <a:xfrm>
            <a:off x="6701567"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211F004-77BA-A755-D06F-5FAA3D8045A4}"/>
              </a:ext>
            </a:extLst>
          </p:cNvPr>
          <p:cNvCxnSpPr>
            <a:cxnSpLocks/>
          </p:cNvCxnSpPr>
          <p:nvPr/>
        </p:nvCxnSpPr>
        <p:spPr>
          <a:xfrm flipV="1">
            <a:off x="6701567" y="2345178"/>
            <a:ext cx="2349300" cy="153516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F53CAE38-FFBE-A136-7243-128E0567B074}"/>
              </a:ext>
            </a:extLst>
          </p:cNvPr>
          <p:cNvSpPr txBox="1"/>
          <p:nvPr/>
        </p:nvSpPr>
        <p:spPr>
          <a:xfrm>
            <a:off x="1078522" y="3880338"/>
            <a:ext cx="1992923" cy="369332"/>
          </a:xfrm>
          <a:prstGeom prst="rect">
            <a:avLst/>
          </a:prstGeom>
          <a:noFill/>
        </p:spPr>
        <p:txBody>
          <a:bodyPr wrap="square" rtlCol="0">
            <a:spAutoFit/>
          </a:bodyPr>
          <a:lstStyle/>
          <a:p>
            <a:r>
              <a:rPr lang="en-US" dirty="0"/>
              <a:t>B2 pixel intensity</a:t>
            </a:r>
          </a:p>
        </p:txBody>
      </p:sp>
      <p:sp>
        <p:nvSpPr>
          <p:cNvPr id="26" name="TextBox 25">
            <a:extLst>
              <a:ext uri="{FF2B5EF4-FFF2-40B4-BE49-F238E27FC236}">
                <a16:creationId xmlns:a16="http://schemas.microsoft.com/office/drawing/2014/main" id="{0C807059-387E-C5F8-01D1-073BA229C824}"/>
              </a:ext>
            </a:extLst>
          </p:cNvPr>
          <p:cNvSpPr txBox="1"/>
          <p:nvPr/>
        </p:nvSpPr>
        <p:spPr>
          <a:xfrm rot="16200000">
            <a:off x="-337065" y="2569621"/>
            <a:ext cx="1992923" cy="369332"/>
          </a:xfrm>
          <a:prstGeom prst="rect">
            <a:avLst/>
          </a:prstGeom>
          <a:noFill/>
        </p:spPr>
        <p:txBody>
          <a:bodyPr wrap="square" rtlCol="0">
            <a:spAutoFit/>
          </a:bodyPr>
          <a:lstStyle/>
          <a:p>
            <a:r>
              <a:rPr lang="en-US" dirty="0"/>
              <a:t>B7 pixel intensity</a:t>
            </a:r>
          </a:p>
        </p:txBody>
      </p:sp>
      <p:sp>
        <p:nvSpPr>
          <p:cNvPr id="27" name="TextBox 26">
            <a:extLst>
              <a:ext uri="{FF2B5EF4-FFF2-40B4-BE49-F238E27FC236}">
                <a16:creationId xmlns:a16="http://schemas.microsoft.com/office/drawing/2014/main" id="{78EECCD4-A38A-BF53-CC54-53BD9C6A8927}"/>
              </a:ext>
            </a:extLst>
          </p:cNvPr>
          <p:cNvSpPr txBox="1"/>
          <p:nvPr/>
        </p:nvSpPr>
        <p:spPr>
          <a:xfrm>
            <a:off x="6889997" y="3904364"/>
            <a:ext cx="1992923" cy="369332"/>
          </a:xfrm>
          <a:prstGeom prst="rect">
            <a:avLst/>
          </a:prstGeom>
          <a:noFill/>
        </p:spPr>
        <p:txBody>
          <a:bodyPr wrap="square" rtlCol="0">
            <a:spAutoFit/>
          </a:bodyPr>
          <a:lstStyle/>
          <a:p>
            <a:r>
              <a:rPr lang="en-US" dirty="0"/>
              <a:t>B2 pixel intensity</a:t>
            </a:r>
          </a:p>
        </p:txBody>
      </p:sp>
      <p:sp>
        <p:nvSpPr>
          <p:cNvPr id="28" name="TextBox 27">
            <a:extLst>
              <a:ext uri="{FF2B5EF4-FFF2-40B4-BE49-F238E27FC236}">
                <a16:creationId xmlns:a16="http://schemas.microsoft.com/office/drawing/2014/main" id="{47FBBD4F-A419-8E64-80C3-E720163F26E7}"/>
              </a:ext>
            </a:extLst>
          </p:cNvPr>
          <p:cNvSpPr txBox="1"/>
          <p:nvPr/>
        </p:nvSpPr>
        <p:spPr>
          <a:xfrm rot="16200000">
            <a:off x="5474410" y="2593647"/>
            <a:ext cx="1992923" cy="369332"/>
          </a:xfrm>
          <a:prstGeom prst="rect">
            <a:avLst/>
          </a:prstGeom>
          <a:noFill/>
        </p:spPr>
        <p:txBody>
          <a:bodyPr wrap="square" rtlCol="0">
            <a:spAutoFit/>
          </a:bodyPr>
          <a:lstStyle/>
          <a:p>
            <a:r>
              <a:rPr lang="en-US" dirty="0"/>
              <a:t>B7 pixel intensity</a:t>
            </a:r>
          </a:p>
        </p:txBody>
      </p:sp>
      <p:sp>
        <p:nvSpPr>
          <p:cNvPr id="30" name="Triangle 29">
            <a:extLst>
              <a:ext uri="{FF2B5EF4-FFF2-40B4-BE49-F238E27FC236}">
                <a16:creationId xmlns:a16="http://schemas.microsoft.com/office/drawing/2014/main" id="{92E21969-B47B-F755-3F5E-B871CA7C1D61}"/>
              </a:ext>
            </a:extLst>
          </p:cNvPr>
          <p:cNvSpPr/>
          <p:nvPr/>
        </p:nvSpPr>
        <p:spPr>
          <a:xfrm>
            <a:off x="6728857" y="2520770"/>
            <a:ext cx="2082863" cy="1371581"/>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solidFill>
            <a:schemeClr val="accent6">
              <a:lumMod val="20000"/>
              <a:lumOff val="80000"/>
              <a:alpha val="638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6AF6F70-F9B2-DA00-8B62-A9A50BDA8129}"/>
              </a:ext>
            </a:extLst>
          </p:cNvPr>
          <p:cNvSpPr txBox="1"/>
          <p:nvPr/>
        </p:nvSpPr>
        <p:spPr>
          <a:xfrm>
            <a:off x="9096896" y="1884406"/>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2b. B7/B2 &lt; t3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 t3 = 0.75</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8D974ED5-87DC-E01C-1BF6-AB228F29E7E6}"/>
              </a:ext>
            </a:extLst>
          </p:cNvPr>
          <p:cNvSpPr/>
          <p:nvPr/>
        </p:nvSpPr>
        <p:spPr>
          <a:xfrm>
            <a:off x="6747596" y="4526396"/>
            <a:ext cx="2110153" cy="2017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5CBF2BD-DAF0-9847-6AF5-966144658C97}"/>
              </a:ext>
            </a:extLst>
          </p:cNvPr>
          <p:cNvCxnSpPr>
            <a:cxnSpLocks/>
          </p:cNvCxnSpPr>
          <p:nvPr/>
        </p:nvCxnSpPr>
        <p:spPr>
          <a:xfrm flipV="1">
            <a:off x="6728857" y="5158063"/>
            <a:ext cx="2110153" cy="1371581"/>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BD16FB82-B032-7C24-7354-1D5A40068AE9}"/>
              </a:ext>
            </a:extLst>
          </p:cNvPr>
          <p:cNvCxnSpPr>
            <a:cxnSpLocks/>
          </p:cNvCxnSpPr>
          <p:nvPr/>
        </p:nvCxnSpPr>
        <p:spPr>
          <a:xfrm>
            <a:off x="6747596" y="5125378"/>
            <a:ext cx="20914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5474DE30-0BEE-A6B7-FB67-C7E8F1A458FF}"/>
              </a:ext>
            </a:extLst>
          </p:cNvPr>
          <p:cNvCxnSpPr>
            <a:cxnSpLocks/>
          </p:cNvCxnSpPr>
          <p:nvPr/>
        </p:nvCxnSpPr>
        <p:spPr>
          <a:xfrm>
            <a:off x="8232774" y="4502370"/>
            <a:ext cx="0" cy="2041665"/>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7B4400AF-9168-66DA-139C-23D1156A6FC2}"/>
              </a:ext>
            </a:extLst>
          </p:cNvPr>
          <p:cNvCxnSpPr>
            <a:cxnSpLocks/>
          </p:cNvCxnSpPr>
          <p:nvPr/>
        </p:nvCxnSpPr>
        <p:spPr>
          <a:xfrm>
            <a:off x="6747596" y="5715001"/>
            <a:ext cx="2091414" cy="0"/>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676F8185-F5F6-649E-03BD-4FE9E63C86AD}"/>
              </a:ext>
            </a:extLst>
          </p:cNvPr>
          <p:cNvSpPr txBox="1"/>
          <p:nvPr/>
        </p:nvSpPr>
        <p:spPr>
          <a:xfrm>
            <a:off x="9014667" y="4602158"/>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Final cloud mask obtained by removing pixels with 2a </a:t>
            </a:r>
            <a:r>
              <a:rPr lang="en-US" sz="1400" b="1" dirty="0">
                <a:latin typeface="Helvetica Neue" panose="02000503000000020004" pitchFamily="2" charset="0"/>
                <a:ea typeface="Helvetica Neue" panose="02000503000000020004" pitchFamily="2" charset="0"/>
                <a:cs typeface="Helvetica Neue" panose="02000503000000020004" pitchFamily="2" charset="0"/>
              </a:rPr>
              <a:t>and </a:t>
            </a:r>
            <a:r>
              <a:rPr lang="en-US" sz="1400" dirty="0">
                <a:latin typeface="Helvetica Neue" panose="02000503000000020004" pitchFamily="2" charset="0"/>
                <a:ea typeface="Helvetica Neue" panose="02000503000000020004" pitchFamily="2" charset="0"/>
                <a:cs typeface="Helvetica Neue" panose="02000503000000020004" pitchFamily="2" charset="0"/>
              </a:rPr>
              <a:t>2b</a:t>
            </a:r>
          </a:p>
        </p:txBody>
      </p:sp>
      <p:sp>
        <p:nvSpPr>
          <p:cNvPr id="5" name="Freeform 4">
            <a:extLst>
              <a:ext uri="{FF2B5EF4-FFF2-40B4-BE49-F238E27FC236}">
                <a16:creationId xmlns:a16="http://schemas.microsoft.com/office/drawing/2014/main" id="{E989B01B-3581-A8D9-20EC-F37725BE145B}"/>
              </a:ext>
            </a:extLst>
          </p:cNvPr>
          <p:cNvSpPr/>
          <p:nvPr/>
        </p:nvSpPr>
        <p:spPr>
          <a:xfrm>
            <a:off x="6729984" y="4511040"/>
            <a:ext cx="2121408" cy="1219200"/>
          </a:xfrm>
          <a:custGeom>
            <a:avLst/>
            <a:gdLst>
              <a:gd name="connsiteX0" fmla="*/ 0 w 2121408"/>
              <a:gd name="connsiteY0" fmla="*/ 1194816 h 1219200"/>
              <a:gd name="connsiteX1" fmla="*/ 1487424 w 2121408"/>
              <a:gd name="connsiteY1" fmla="*/ 1219200 h 1219200"/>
              <a:gd name="connsiteX2" fmla="*/ 1475232 w 2121408"/>
              <a:gd name="connsiteY2" fmla="*/ 1048512 h 1219200"/>
              <a:gd name="connsiteX3" fmla="*/ 2109216 w 2121408"/>
              <a:gd name="connsiteY3" fmla="*/ 621792 h 1219200"/>
              <a:gd name="connsiteX4" fmla="*/ 2121408 w 2121408"/>
              <a:gd name="connsiteY4" fmla="*/ 0 h 1219200"/>
              <a:gd name="connsiteX5" fmla="*/ 0 w 2121408"/>
              <a:gd name="connsiteY5" fmla="*/ 24384 h 1219200"/>
              <a:gd name="connsiteX6" fmla="*/ 0 w 2121408"/>
              <a:gd name="connsiteY6" fmla="*/ 1194816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408" h="1219200">
                <a:moveTo>
                  <a:pt x="0" y="1194816"/>
                </a:moveTo>
                <a:lnTo>
                  <a:pt x="1487424" y="1219200"/>
                </a:lnTo>
                <a:lnTo>
                  <a:pt x="1475232" y="1048512"/>
                </a:lnTo>
                <a:lnTo>
                  <a:pt x="2109216" y="621792"/>
                </a:lnTo>
                <a:lnTo>
                  <a:pt x="2121408" y="0"/>
                </a:lnTo>
                <a:lnTo>
                  <a:pt x="0" y="24384"/>
                </a:lnTo>
                <a:lnTo>
                  <a:pt x="0" y="1194816"/>
                </a:lnTo>
                <a:close/>
              </a:path>
            </a:pathLst>
          </a:custGeom>
          <a:solidFill>
            <a:schemeClr val="accent1">
              <a:alpha val="24267"/>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581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179891</TotalTime>
  <Words>7276</Words>
  <Application>Microsoft Macintosh PowerPoint</Application>
  <PresentationFormat>Widescreen</PresentationFormat>
  <Paragraphs>627</Paragraphs>
  <Slides>52</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Aptos</vt:lpstr>
      <vt:lpstr>Aptos Display</vt:lpstr>
      <vt:lpstr>Arial</vt:lpstr>
      <vt:lpstr>Cambria Math</vt:lpstr>
      <vt:lpstr>Helvetica Neue</vt:lpstr>
      <vt:lpstr>Helvetica Neue Light</vt:lpstr>
      <vt:lpstr>Helvetica Neue Light</vt:lpstr>
      <vt:lpstr>Helvetica Neue Medium</vt:lpstr>
      <vt:lpstr>Helvetica Neue Thin</vt:lpstr>
      <vt:lpstr>Office Theme</vt:lpstr>
      <vt:lpstr>Calibration and validation of the Ice Floe Tracker algorithm</vt:lpstr>
      <vt:lpstr>PowerPoint Presentation</vt:lpstr>
      <vt:lpstr>PowerPoint Presentation</vt:lpstr>
      <vt:lpstr>PowerPoint Presentation</vt:lpstr>
      <vt:lpstr>PowerPoint Presentation</vt:lpstr>
      <vt:lpstr>1. Cloud mask</vt:lpstr>
      <vt:lpstr>1. Improving the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Watkins, Daniel</dc:creator>
  <cp:lastModifiedBy>Watkins, Daniel</cp:lastModifiedBy>
  <cp:revision>30</cp:revision>
  <dcterms:created xsi:type="dcterms:W3CDTF">2024-11-08T14:46:04Z</dcterms:created>
  <dcterms:modified xsi:type="dcterms:W3CDTF">2025-11-14T20:21:28Z</dcterms:modified>
</cp:coreProperties>
</file>